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1" r:id="rId1"/>
    <p:sldMasterId id="2147483687" r:id="rId2"/>
    <p:sldMasterId id="2147483700" r:id="rId3"/>
  </p:sldMasterIdLst>
  <p:notesMasterIdLst>
    <p:notesMasterId r:id="rId32"/>
  </p:notesMasterIdLst>
  <p:sldIdLst>
    <p:sldId id="256" r:id="rId4"/>
    <p:sldId id="268" r:id="rId5"/>
    <p:sldId id="264" r:id="rId6"/>
    <p:sldId id="263" r:id="rId7"/>
    <p:sldId id="259" r:id="rId8"/>
    <p:sldId id="340" r:id="rId9"/>
    <p:sldId id="266" r:id="rId10"/>
    <p:sldId id="270" r:id="rId11"/>
    <p:sldId id="271" r:id="rId12"/>
    <p:sldId id="273" r:id="rId13"/>
    <p:sldId id="274" r:id="rId14"/>
    <p:sldId id="344" r:id="rId15"/>
    <p:sldId id="342" r:id="rId16"/>
    <p:sldId id="354" r:id="rId17"/>
    <p:sldId id="293" r:id="rId18"/>
    <p:sldId id="346" r:id="rId19"/>
    <p:sldId id="258" r:id="rId20"/>
    <p:sldId id="285" r:id="rId21"/>
    <p:sldId id="279" r:id="rId22"/>
    <p:sldId id="355" r:id="rId23"/>
    <p:sldId id="349" r:id="rId24"/>
    <p:sldId id="350" r:id="rId25"/>
    <p:sldId id="348" r:id="rId26"/>
    <p:sldId id="347" r:id="rId27"/>
    <p:sldId id="351" r:id="rId28"/>
    <p:sldId id="352" r:id="rId29"/>
    <p:sldId id="353" r:id="rId30"/>
    <p:sldId id="345" r:id="rId31"/>
  </p:sldIdLst>
  <p:sldSz cx="12192000" cy="6858000"/>
  <p:notesSz cx="6797675" cy="9929813"/>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icole Hohnen" initials="NH" lastIdx="2" clrIdx="0">
    <p:extLst>
      <p:ext uri="{19B8F6BF-5375-455C-9EA6-DF929625EA0E}">
        <p15:presenceInfo xmlns:p15="http://schemas.microsoft.com/office/powerpoint/2012/main" userId="Nicole Hohne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519E"/>
    <a:srgbClr val="F4C223"/>
    <a:srgbClr val="DE5D5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56" autoAdjust="0"/>
    <p:restoredTop sz="65904" autoAdjust="0"/>
  </p:normalViewPr>
  <p:slideViewPr>
    <p:cSldViewPr snapToGrid="0">
      <p:cViewPr varScale="1">
        <p:scale>
          <a:sx n="57" d="100"/>
          <a:sy n="57" d="100"/>
        </p:scale>
        <p:origin x="1666" y="48"/>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77" d="100"/>
          <a:sy n="77" d="100"/>
        </p:scale>
        <p:origin x="2508" y="11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viewProps" Target="viewProps.xml"/><Relationship Id="rId8" Type="http://schemas.openxmlformats.org/officeDocument/2006/relationships/slide" Target="slides/slide5.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b="0" i="0" u="none" strike="noStrike" kern="1200" baseline="0">
                <a:solidFill>
                  <a:schemeClr val="dk1">
                    <a:lumMod val="65000"/>
                    <a:lumOff val="35000"/>
                  </a:schemeClr>
                </a:solidFill>
                <a:effectLst/>
                <a:latin typeface="+mn-lt"/>
                <a:ea typeface="+mn-ea"/>
                <a:cs typeface="+mn-cs"/>
              </a:defRPr>
            </a:pPr>
            <a:r>
              <a:rPr lang="en-US"/>
              <a:t>Ombudschaftliche Beratung des KJRV sachsenweit </a:t>
            </a:r>
          </a:p>
        </c:rich>
      </c:tx>
      <c:overlay val="0"/>
      <c:spPr>
        <a:noFill/>
        <a:ln>
          <a:noFill/>
        </a:ln>
        <a:effectLst/>
      </c:spPr>
      <c:txPr>
        <a:bodyPr rot="0" spcFirstLastPara="1" vertOverflow="ellipsis" vert="horz" wrap="square" anchor="ctr" anchorCtr="1"/>
        <a:lstStyle/>
        <a:p>
          <a:pPr>
            <a:defRPr b="0" i="0" u="none" strike="noStrike" kern="1200" baseline="0">
              <a:solidFill>
                <a:schemeClr val="dk1">
                  <a:lumMod val="65000"/>
                  <a:lumOff val="35000"/>
                </a:schemeClr>
              </a:solidFill>
              <a:effectLst/>
              <a:latin typeface="+mn-lt"/>
              <a:ea typeface="+mn-ea"/>
              <a:cs typeface="+mn-cs"/>
            </a:defRPr>
          </a:pPr>
          <a:endParaRPr lang="de-DE"/>
        </a:p>
      </c:txPr>
    </c:title>
    <c:autoTitleDeleted val="0"/>
    <c:plotArea>
      <c:layout/>
      <c:barChart>
        <c:barDir val="col"/>
        <c:grouping val="clustered"/>
        <c:varyColors val="0"/>
        <c:ser>
          <c:idx val="0"/>
          <c:order val="0"/>
          <c:tx>
            <c:strRef>
              <c:f>Tabelle1!$B$1</c:f>
              <c:strCache>
                <c:ptCount val="1"/>
                <c:pt idx="0">
                  <c:v>ombudschaftliche Beratung</c:v>
                </c:pt>
              </c:strCache>
            </c:strRef>
          </c:tx>
          <c:spPr>
            <a:gradFill>
              <a:gsLst>
                <a:gs pos="0">
                  <a:schemeClr val="accent1"/>
                </a:gs>
                <a:gs pos="100000">
                  <a:schemeClr val="accent1">
                    <a:lumMod val="84000"/>
                  </a:schemeClr>
                </a:gs>
              </a:gsLst>
              <a:lin ang="5400000" scaled="1"/>
            </a:gradFill>
            <a:ln>
              <a:noFill/>
            </a:ln>
            <a:effectLst>
              <a:outerShdw blurRad="76200" dir="18900000" sy="23000" kx="-1200000" algn="bl" rotWithShape="0">
                <a:prstClr val="black">
                  <a:alpha val="2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de-D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Tabelle1!$A$2:$A$11</c:f>
              <c:numCache>
                <c:formatCode>General</c:formatCode>
                <c:ptCount val="10"/>
                <c:pt idx="0">
                  <c:v>2013</c:v>
                </c:pt>
                <c:pt idx="1">
                  <c:v>2014</c:v>
                </c:pt>
                <c:pt idx="2">
                  <c:v>2015</c:v>
                </c:pt>
                <c:pt idx="3">
                  <c:v>2016</c:v>
                </c:pt>
                <c:pt idx="4">
                  <c:v>2017</c:v>
                </c:pt>
                <c:pt idx="5">
                  <c:v>2018</c:v>
                </c:pt>
                <c:pt idx="6">
                  <c:v>2019</c:v>
                </c:pt>
                <c:pt idx="7">
                  <c:v>2020</c:v>
                </c:pt>
                <c:pt idx="8">
                  <c:v>2021</c:v>
                </c:pt>
                <c:pt idx="9">
                  <c:v>2022</c:v>
                </c:pt>
              </c:numCache>
            </c:numRef>
          </c:cat>
          <c:val>
            <c:numRef>
              <c:f>Tabelle1!$B$2:$B$11</c:f>
              <c:numCache>
                <c:formatCode>General</c:formatCode>
                <c:ptCount val="10"/>
                <c:pt idx="0">
                  <c:v>28</c:v>
                </c:pt>
                <c:pt idx="1">
                  <c:v>77</c:v>
                </c:pt>
                <c:pt idx="2">
                  <c:v>81</c:v>
                </c:pt>
                <c:pt idx="3">
                  <c:v>102</c:v>
                </c:pt>
                <c:pt idx="4">
                  <c:v>137</c:v>
                </c:pt>
                <c:pt idx="5">
                  <c:v>175</c:v>
                </c:pt>
                <c:pt idx="6">
                  <c:v>238</c:v>
                </c:pt>
                <c:pt idx="7">
                  <c:v>254</c:v>
                </c:pt>
                <c:pt idx="8">
                  <c:v>357</c:v>
                </c:pt>
                <c:pt idx="9">
                  <c:v>389</c:v>
                </c:pt>
              </c:numCache>
            </c:numRef>
          </c:val>
          <c:extLst>
            <c:ext xmlns:c16="http://schemas.microsoft.com/office/drawing/2014/chart" uri="{C3380CC4-5D6E-409C-BE32-E72D297353CC}">
              <c16:uniqueId val="{00000000-D8F2-4730-AC22-16C486238461}"/>
            </c:ext>
          </c:extLst>
        </c:ser>
        <c:dLbls>
          <c:dLblPos val="inEnd"/>
          <c:showLegendKey val="0"/>
          <c:showVal val="1"/>
          <c:showCatName val="0"/>
          <c:showSerName val="0"/>
          <c:showPercent val="0"/>
          <c:showBubbleSize val="0"/>
        </c:dLbls>
        <c:gapWidth val="41"/>
        <c:axId val="1159849839"/>
        <c:axId val="1162350639"/>
      </c:barChart>
      <c:catAx>
        <c:axId val="1159849839"/>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65000"/>
                    <a:lumOff val="35000"/>
                  </a:schemeClr>
                </a:solidFill>
                <a:effectLst/>
                <a:latin typeface="+mn-lt"/>
                <a:ea typeface="+mn-ea"/>
                <a:cs typeface="+mn-cs"/>
              </a:defRPr>
            </a:pPr>
            <a:endParaRPr lang="de-DE"/>
          </a:p>
        </c:txPr>
        <c:crossAx val="1162350639"/>
        <c:crosses val="autoZero"/>
        <c:auto val="1"/>
        <c:lblAlgn val="ctr"/>
        <c:lblOffset val="100"/>
        <c:noMultiLvlLbl val="0"/>
      </c:catAx>
      <c:valAx>
        <c:axId val="1162350639"/>
        <c:scaling>
          <c:orientation val="minMax"/>
        </c:scaling>
        <c:delete val="1"/>
        <c:axPos val="l"/>
        <c:numFmt formatCode="General" sourceLinked="1"/>
        <c:majorTickMark val="none"/>
        <c:minorTickMark val="none"/>
        <c:tickLblPos val="nextTo"/>
        <c:crossAx val="1159849839"/>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a:effectLst/>
  </c:spPr>
  <c:txPr>
    <a:bodyPr/>
    <a:lstStyle/>
    <a:p>
      <a:pPr>
        <a:defRPr/>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330" kern="1200"/>
  </cs:chartArea>
  <cs:dataLabel>
    <cs:lnRef idx="0"/>
    <cs:fillRef idx="0"/>
    <cs:effectRef idx="0"/>
    <cs:fontRef idx="minor">
      <a:schemeClr val="lt1"/>
    </cs:fontRef>
    <cs:spPr/>
    <cs:defRPr sz="133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33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44" name="PlaceHolder 1"/>
          <p:cNvSpPr>
            <a:spLocks noGrp="1" noRot="1" noChangeAspect="1"/>
          </p:cNvSpPr>
          <p:nvPr>
            <p:ph type="sldImg"/>
          </p:nvPr>
        </p:nvSpPr>
        <p:spPr>
          <a:xfrm>
            <a:off x="533520" y="764280"/>
            <a:ext cx="6704640" cy="3771360"/>
          </a:xfrm>
          <a:prstGeom prst="rect">
            <a:avLst/>
          </a:prstGeom>
        </p:spPr>
        <p:txBody>
          <a:bodyPr lIns="0" tIns="0" rIns="0" bIns="0" anchor="ctr">
            <a:noAutofit/>
          </a:bodyPr>
          <a:lstStyle/>
          <a:p>
            <a:r>
              <a:rPr lang="de-DE" sz="1800" b="0" strike="noStrike" spc="-1">
                <a:solidFill>
                  <a:srgbClr val="000000"/>
                </a:solidFill>
                <a:latin typeface="Arial"/>
              </a:rPr>
              <a:t>Folie mittels Klicken verschieben</a:t>
            </a:r>
          </a:p>
        </p:txBody>
      </p:sp>
      <p:sp>
        <p:nvSpPr>
          <p:cNvPr id="345" name="PlaceHolder 2"/>
          <p:cNvSpPr>
            <a:spLocks noGrp="1"/>
          </p:cNvSpPr>
          <p:nvPr>
            <p:ph type="body"/>
          </p:nvPr>
        </p:nvSpPr>
        <p:spPr>
          <a:xfrm>
            <a:off x="777240" y="4777560"/>
            <a:ext cx="6217560" cy="4525920"/>
          </a:xfrm>
          <a:prstGeom prst="rect">
            <a:avLst/>
          </a:prstGeom>
        </p:spPr>
        <p:txBody>
          <a:bodyPr lIns="0" tIns="0" rIns="0" bIns="0">
            <a:noAutofit/>
          </a:bodyPr>
          <a:lstStyle/>
          <a:p>
            <a:r>
              <a:rPr lang="de-DE" sz="2000" b="0" strike="noStrike" spc="-1">
                <a:latin typeface="Arial"/>
              </a:rPr>
              <a:t>Format der Notizen mittels Klicken bearbeiten</a:t>
            </a:r>
          </a:p>
        </p:txBody>
      </p:sp>
      <p:sp>
        <p:nvSpPr>
          <p:cNvPr id="346" name="PlaceHolder 3"/>
          <p:cNvSpPr>
            <a:spLocks noGrp="1"/>
          </p:cNvSpPr>
          <p:nvPr>
            <p:ph type="hdr"/>
          </p:nvPr>
        </p:nvSpPr>
        <p:spPr>
          <a:xfrm>
            <a:off x="0" y="0"/>
            <a:ext cx="3372840" cy="502560"/>
          </a:xfrm>
          <a:prstGeom prst="rect">
            <a:avLst/>
          </a:prstGeom>
        </p:spPr>
        <p:txBody>
          <a:bodyPr lIns="0" tIns="0" rIns="0" bIns="0">
            <a:noAutofit/>
          </a:bodyPr>
          <a:lstStyle/>
          <a:p>
            <a:r>
              <a:rPr lang="de-DE" sz="1400" b="0" strike="noStrike" spc="-1">
                <a:latin typeface="Times New Roman"/>
              </a:rPr>
              <a:t>&lt;Kopfzeile&gt;</a:t>
            </a:r>
          </a:p>
        </p:txBody>
      </p:sp>
      <p:sp>
        <p:nvSpPr>
          <p:cNvPr id="347" name="PlaceHolder 4"/>
          <p:cNvSpPr>
            <a:spLocks noGrp="1"/>
          </p:cNvSpPr>
          <p:nvPr>
            <p:ph type="dt"/>
          </p:nvPr>
        </p:nvSpPr>
        <p:spPr>
          <a:xfrm>
            <a:off x="4399200" y="0"/>
            <a:ext cx="3372840" cy="502560"/>
          </a:xfrm>
          <a:prstGeom prst="rect">
            <a:avLst/>
          </a:prstGeom>
        </p:spPr>
        <p:txBody>
          <a:bodyPr lIns="0" tIns="0" rIns="0" bIns="0">
            <a:noAutofit/>
          </a:bodyPr>
          <a:lstStyle/>
          <a:p>
            <a:pPr algn="r"/>
            <a:r>
              <a:rPr lang="de-DE" sz="1400" b="0" strike="noStrike" spc="-1">
                <a:latin typeface="Times New Roman"/>
              </a:rPr>
              <a:t>&lt;Datum/Uhrzeit&gt;</a:t>
            </a:r>
          </a:p>
        </p:txBody>
      </p:sp>
      <p:sp>
        <p:nvSpPr>
          <p:cNvPr id="348" name="PlaceHolder 5"/>
          <p:cNvSpPr>
            <a:spLocks noGrp="1"/>
          </p:cNvSpPr>
          <p:nvPr>
            <p:ph type="ftr"/>
          </p:nvPr>
        </p:nvSpPr>
        <p:spPr>
          <a:xfrm>
            <a:off x="0" y="9555480"/>
            <a:ext cx="3372840" cy="502560"/>
          </a:xfrm>
          <a:prstGeom prst="rect">
            <a:avLst/>
          </a:prstGeom>
        </p:spPr>
        <p:txBody>
          <a:bodyPr lIns="0" tIns="0" rIns="0" bIns="0" anchor="b">
            <a:noAutofit/>
          </a:bodyPr>
          <a:lstStyle/>
          <a:p>
            <a:r>
              <a:rPr lang="de-DE" sz="1400" b="0" strike="noStrike" spc="-1">
                <a:latin typeface="Times New Roman"/>
              </a:rPr>
              <a:t>&lt;Fußzeile&gt;</a:t>
            </a:r>
          </a:p>
        </p:txBody>
      </p:sp>
      <p:sp>
        <p:nvSpPr>
          <p:cNvPr id="349" name="PlaceHolder 6"/>
          <p:cNvSpPr>
            <a:spLocks noGrp="1"/>
          </p:cNvSpPr>
          <p:nvPr>
            <p:ph type="sldNum"/>
          </p:nvPr>
        </p:nvSpPr>
        <p:spPr>
          <a:xfrm>
            <a:off x="4399200" y="9555480"/>
            <a:ext cx="3372840" cy="502560"/>
          </a:xfrm>
          <a:prstGeom prst="rect">
            <a:avLst/>
          </a:prstGeom>
        </p:spPr>
        <p:txBody>
          <a:bodyPr lIns="0" tIns="0" rIns="0" bIns="0" anchor="b">
            <a:noAutofit/>
          </a:bodyPr>
          <a:lstStyle/>
          <a:p>
            <a:pPr algn="r"/>
            <a:fld id="{E17A7788-7FFD-495D-8A0F-BBEBE1455003}" type="slidenum">
              <a:rPr lang="de-DE" sz="1400" b="0" strike="noStrike" spc="-1">
                <a:latin typeface="Times New Roman"/>
              </a:rPr>
              <a:t>‹Nr.›</a:t>
            </a:fld>
            <a:endParaRPr lang="de-DE" sz="1400" b="0" strike="noStrike" spc="-1">
              <a:latin typeface="Times New Roman"/>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ombudschaft-jugendhilfe.de/wp-content/uploads/FactSheet-Unabhaengigkeit_2020_11_18_.pdf"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dip21.bundestag.de/dip21/btd/19/261/1926107.pdf"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3" name="PlaceHolder 1"/>
          <p:cNvSpPr>
            <a:spLocks noGrp="1" noRot="1" noChangeAspect="1"/>
          </p:cNvSpPr>
          <p:nvPr>
            <p:ph type="sldImg"/>
          </p:nvPr>
        </p:nvSpPr>
        <p:spPr>
          <a:xfrm>
            <a:off x="90488" y="754063"/>
            <a:ext cx="6616700" cy="3722687"/>
          </a:xfrm>
          <a:prstGeom prst="rect">
            <a:avLst/>
          </a:prstGeom>
        </p:spPr>
      </p:sp>
      <p:sp>
        <p:nvSpPr>
          <p:cNvPr id="494" name="PlaceHolder 2"/>
          <p:cNvSpPr>
            <a:spLocks noGrp="1"/>
          </p:cNvSpPr>
          <p:nvPr>
            <p:ph type="body"/>
          </p:nvPr>
        </p:nvSpPr>
        <p:spPr>
          <a:xfrm>
            <a:off x="679680" y="4716360"/>
            <a:ext cx="5437440" cy="4467600"/>
          </a:xfrm>
          <a:prstGeom prst="rect">
            <a:avLst/>
          </a:prstGeom>
        </p:spPr>
        <p:txBody>
          <a:bodyPr lIns="0" tIns="0" rIns="0" bIns="0">
            <a:noAutofit/>
          </a:bodyPr>
          <a:lstStyle/>
          <a:p>
            <a:endParaRPr lang="de-DE" sz="2000" b="0" strike="noStrike" spc="-1">
              <a:latin typeface="Arial"/>
            </a:endParaRPr>
          </a:p>
        </p:txBody>
      </p:sp>
      <p:sp>
        <p:nvSpPr>
          <p:cNvPr id="495" name="Foliennummernplatzhalter 3"/>
          <p:cNvSpPr txBox="1"/>
          <p:nvPr/>
        </p:nvSpPr>
        <p:spPr>
          <a:xfrm>
            <a:off x="3847680" y="9433440"/>
            <a:ext cx="2949480" cy="495720"/>
          </a:xfrm>
          <a:prstGeom prst="rect">
            <a:avLst/>
          </a:prstGeom>
          <a:noFill/>
          <a:ln w="0">
            <a:noFill/>
          </a:ln>
        </p:spPr>
        <p:txBody>
          <a:bodyPr lIns="0" tIns="0" rIns="0" bIns="0" anchor="b">
            <a:noAutofit/>
          </a:bodyPr>
          <a:lstStyle/>
          <a:p>
            <a:pPr algn="r">
              <a:lnSpc>
                <a:spcPct val="100000"/>
              </a:lnSpc>
            </a:pPr>
            <a:fld id="{C994DDA8-CD83-4821-82A3-C44238D4BF79}" type="slidenum">
              <a:rPr lang="de-DE" sz="1300" b="0" strike="noStrike" spc="-1">
                <a:solidFill>
                  <a:srgbClr val="000000"/>
                </a:solidFill>
                <a:latin typeface="Times New Roman"/>
                <a:ea typeface="+mn-ea"/>
              </a:rPr>
              <a:t>1</a:t>
            </a:fld>
            <a:endParaRPr lang="de-DE" sz="1300" b="0" strike="noStrike" spc="-1">
              <a:latin typeface="Times New Roman"/>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4" name="PlaceHolder 1"/>
          <p:cNvSpPr>
            <a:spLocks noGrp="1" noRot="1" noChangeAspect="1"/>
          </p:cNvSpPr>
          <p:nvPr>
            <p:ph type="sldImg"/>
          </p:nvPr>
        </p:nvSpPr>
        <p:spPr>
          <a:xfrm>
            <a:off x="90488" y="754063"/>
            <a:ext cx="6616700" cy="3722687"/>
          </a:xfrm>
          <a:prstGeom prst="rect">
            <a:avLst/>
          </a:prstGeom>
        </p:spPr>
      </p:sp>
      <p:sp>
        <p:nvSpPr>
          <p:cNvPr id="545" name="PlaceHolder 2"/>
          <p:cNvSpPr>
            <a:spLocks noGrp="1"/>
          </p:cNvSpPr>
          <p:nvPr>
            <p:ph type="body"/>
          </p:nvPr>
        </p:nvSpPr>
        <p:spPr>
          <a:xfrm>
            <a:off x="679680" y="4716360"/>
            <a:ext cx="5437440" cy="4467600"/>
          </a:xfrm>
          <a:prstGeom prst="rect">
            <a:avLst/>
          </a:prstGeom>
        </p:spPr>
        <p:txBody>
          <a:bodyPr lIns="0" tIns="0" rIns="0" bIns="0">
            <a:noAutofit/>
          </a:bodyPr>
          <a:lstStyle/>
          <a:p>
            <a:endParaRPr lang="de-DE" sz="2000" b="0" strike="noStrike" spc="-1">
              <a:latin typeface="Arial"/>
            </a:endParaRPr>
          </a:p>
        </p:txBody>
      </p:sp>
      <p:sp>
        <p:nvSpPr>
          <p:cNvPr id="546" name="Foliennummernplatzhalter 3"/>
          <p:cNvSpPr txBox="1"/>
          <p:nvPr/>
        </p:nvSpPr>
        <p:spPr>
          <a:xfrm>
            <a:off x="3847680" y="9433440"/>
            <a:ext cx="2949480" cy="495720"/>
          </a:xfrm>
          <a:prstGeom prst="rect">
            <a:avLst/>
          </a:prstGeom>
          <a:noFill/>
          <a:ln w="0">
            <a:noFill/>
          </a:ln>
        </p:spPr>
        <p:txBody>
          <a:bodyPr lIns="0" tIns="0" rIns="0" bIns="0" anchor="b">
            <a:noAutofit/>
          </a:bodyPr>
          <a:lstStyle/>
          <a:p>
            <a:pPr algn="r">
              <a:lnSpc>
                <a:spcPct val="100000"/>
              </a:lnSpc>
            </a:pPr>
            <a:fld id="{F2598507-4AD2-4DFC-BB11-803ED3C547B3}" type="slidenum">
              <a:rPr lang="de-DE" sz="1300" b="0" strike="noStrike" spc="-1">
                <a:solidFill>
                  <a:srgbClr val="000000"/>
                </a:solidFill>
                <a:latin typeface="Times New Roman"/>
                <a:ea typeface="+mn-ea"/>
              </a:rPr>
              <a:t>10</a:t>
            </a:fld>
            <a:endParaRPr lang="de-DE" sz="1300" b="0" strike="noStrike" spc="-1">
              <a:latin typeface="Times New Roman"/>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7" name="PlaceHolder 1"/>
          <p:cNvSpPr>
            <a:spLocks noGrp="1" noRot="1" noChangeAspect="1"/>
          </p:cNvSpPr>
          <p:nvPr>
            <p:ph type="sldImg"/>
          </p:nvPr>
        </p:nvSpPr>
        <p:spPr>
          <a:xfrm>
            <a:off x="90488" y="754063"/>
            <a:ext cx="6616700" cy="3722687"/>
          </a:xfrm>
          <a:prstGeom prst="rect">
            <a:avLst/>
          </a:prstGeom>
        </p:spPr>
      </p:sp>
      <p:sp>
        <p:nvSpPr>
          <p:cNvPr id="548" name="PlaceHolder 2"/>
          <p:cNvSpPr>
            <a:spLocks noGrp="1"/>
          </p:cNvSpPr>
          <p:nvPr>
            <p:ph type="body"/>
          </p:nvPr>
        </p:nvSpPr>
        <p:spPr>
          <a:xfrm>
            <a:off x="679680" y="4716360"/>
            <a:ext cx="5437440" cy="4467600"/>
          </a:xfrm>
          <a:prstGeom prst="rect">
            <a:avLst/>
          </a:prstGeom>
        </p:spPr>
        <p:txBody>
          <a:bodyPr lIns="0" tIns="0" rIns="0" bIns="0">
            <a:noAutofit/>
          </a:bodyPr>
          <a:lstStyle/>
          <a:p>
            <a:endParaRPr lang="de-DE" sz="2000" b="0" strike="noStrike" spc="-1">
              <a:latin typeface="Arial"/>
            </a:endParaRPr>
          </a:p>
        </p:txBody>
      </p:sp>
      <p:sp>
        <p:nvSpPr>
          <p:cNvPr id="549" name="Foliennummernplatzhalter 3"/>
          <p:cNvSpPr txBox="1"/>
          <p:nvPr/>
        </p:nvSpPr>
        <p:spPr>
          <a:xfrm>
            <a:off x="3847680" y="9433440"/>
            <a:ext cx="2949480" cy="495720"/>
          </a:xfrm>
          <a:prstGeom prst="rect">
            <a:avLst/>
          </a:prstGeom>
          <a:noFill/>
          <a:ln w="0">
            <a:noFill/>
          </a:ln>
        </p:spPr>
        <p:txBody>
          <a:bodyPr lIns="0" tIns="0" rIns="0" bIns="0" anchor="b">
            <a:noAutofit/>
          </a:bodyPr>
          <a:lstStyle/>
          <a:p>
            <a:pPr algn="r">
              <a:lnSpc>
                <a:spcPct val="100000"/>
              </a:lnSpc>
            </a:pPr>
            <a:fld id="{F338F1C8-F20E-49F1-8576-1D6ECC0CAFFA}" type="slidenum">
              <a:rPr lang="de-DE" sz="1300" b="0" strike="noStrike" spc="-1">
                <a:solidFill>
                  <a:srgbClr val="000000"/>
                </a:solidFill>
                <a:latin typeface="Times New Roman"/>
                <a:ea typeface="+mn-ea"/>
              </a:rPr>
              <a:t>11</a:t>
            </a:fld>
            <a:endParaRPr lang="de-DE" sz="1300" b="0" strike="noStrike" spc="-1">
              <a:latin typeface="Times New Roman"/>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7" name="PlaceHolder 1"/>
          <p:cNvSpPr>
            <a:spLocks noGrp="1" noRot="1" noChangeAspect="1"/>
          </p:cNvSpPr>
          <p:nvPr>
            <p:ph type="sldImg"/>
          </p:nvPr>
        </p:nvSpPr>
        <p:spPr>
          <a:xfrm>
            <a:off x="90488" y="754063"/>
            <a:ext cx="6616700" cy="3722687"/>
          </a:xfrm>
          <a:prstGeom prst="rect">
            <a:avLst/>
          </a:prstGeom>
        </p:spPr>
      </p:sp>
      <p:sp>
        <p:nvSpPr>
          <p:cNvPr id="548" name="PlaceHolder 2"/>
          <p:cNvSpPr>
            <a:spLocks noGrp="1"/>
          </p:cNvSpPr>
          <p:nvPr>
            <p:ph type="body"/>
          </p:nvPr>
        </p:nvSpPr>
        <p:spPr>
          <a:xfrm>
            <a:off x="679680" y="4716360"/>
            <a:ext cx="5437440" cy="4467600"/>
          </a:xfrm>
          <a:prstGeom prst="rect">
            <a:avLst/>
          </a:prstGeom>
        </p:spPr>
        <p:txBody>
          <a:bodyPr lIns="0" tIns="0" rIns="0" bIns="0">
            <a:noAutofit/>
          </a:bodyPr>
          <a:lstStyle/>
          <a:p>
            <a:pPr>
              <a:lnSpc>
                <a:spcPct val="115000"/>
              </a:lnSpc>
              <a:spcAft>
                <a:spcPts val="600"/>
              </a:spcAft>
            </a:pPr>
            <a:r>
              <a:rPr lang="de-DE" dirty="0">
                <a:solidFill>
                  <a:srgbClr val="000000"/>
                </a:solidFill>
                <a:effectLst/>
                <a:latin typeface="Arial" panose="020B0604020202020204" pitchFamily="34" charset="0"/>
                <a:ea typeface="Times New Roman" panose="02020603050405020304" pitchFamily="18" charset="0"/>
                <a:cs typeface="Georgia" panose="02040502050405020303" pitchFamily="18" charset="0"/>
              </a:rPr>
              <a:t>Im Jahr 2022 wurden </a:t>
            </a:r>
            <a:r>
              <a:rPr lang="de-DE" b="1" dirty="0">
                <a:solidFill>
                  <a:srgbClr val="000000"/>
                </a:solidFill>
                <a:effectLst/>
                <a:latin typeface="Arial" panose="020B0604020202020204" pitchFamily="34" charset="0"/>
                <a:ea typeface="Times New Roman" panose="02020603050405020304" pitchFamily="18" charset="0"/>
                <a:cs typeface="Georgia" panose="02040502050405020303" pitchFamily="18" charset="0"/>
              </a:rPr>
              <a:t>insgesamt 389 Beratungsanliegen </a:t>
            </a:r>
            <a:r>
              <a:rPr lang="de-DE" dirty="0">
                <a:solidFill>
                  <a:srgbClr val="000000"/>
                </a:solidFill>
                <a:effectLst/>
                <a:latin typeface="Arial" panose="020B0604020202020204" pitchFamily="34" charset="0"/>
                <a:ea typeface="Times New Roman" panose="02020603050405020304" pitchFamily="18" charset="0"/>
                <a:cs typeface="Georgia" panose="02040502050405020303" pitchFamily="18" charset="0"/>
              </a:rPr>
              <a:t>statistisch erfasst, die in den drei Projekten des KJRV (FOSA, BeMiBe, HoD) in Sachsen beraten und dokumentiert wurden. </a:t>
            </a:r>
            <a:endParaRPr lang="de-DE" dirty="0">
              <a:solidFill>
                <a:srgbClr val="000000"/>
              </a:solidFill>
              <a:effectLst/>
              <a:latin typeface="Georgia" panose="02040502050405020303" pitchFamily="18" charset="0"/>
              <a:ea typeface="Times New Roman" panose="02020603050405020304" pitchFamily="18" charset="0"/>
              <a:cs typeface="Georgia" panose="02040502050405020303" pitchFamily="18" charset="0"/>
            </a:endParaRPr>
          </a:p>
          <a:p>
            <a:pPr>
              <a:lnSpc>
                <a:spcPct val="115000"/>
              </a:lnSpc>
              <a:spcAft>
                <a:spcPts val="600"/>
              </a:spcAft>
            </a:pPr>
            <a:r>
              <a:rPr lang="de-DE" dirty="0">
                <a:solidFill>
                  <a:srgbClr val="000000"/>
                </a:solidFill>
                <a:effectLst/>
                <a:latin typeface="Arial" panose="020B0604020202020204" pitchFamily="34" charset="0"/>
                <a:ea typeface="Times New Roman" panose="02020603050405020304" pitchFamily="18" charset="0"/>
                <a:cs typeface="Georgia" panose="02040502050405020303" pitchFamily="18" charset="0"/>
              </a:rPr>
              <a:t>Gegenüber den Anfragen aus dem Jahr 2020 </a:t>
            </a:r>
            <a:r>
              <a:rPr lang="de-DE" b="1" dirty="0">
                <a:solidFill>
                  <a:srgbClr val="000000"/>
                </a:solidFill>
                <a:effectLst/>
                <a:latin typeface="Arial" panose="020B0604020202020204" pitchFamily="34" charset="0"/>
                <a:ea typeface="Times New Roman" panose="02020603050405020304" pitchFamily="18" charset="0"/>
                <a:cs typeface="Georgia" panose="02040502050405020303" pitchFamily="18" charset="0"/>
              </a:rPr>
              <a:t>stieg</a:t>
            </a:r>
            <a:r>
              <a:rPr lang="de-DE" dirty="0">
                <a:solidFill>
                  <a:srgbClr val="000000"/>
                </a:solidFill>
                <a:effectLst/>
                <a:latin typeface="Arial" panose="020B0604020202020204" pitchFamily="34" charset="0"/>
                <a:ea typeface="Times New Roman" panose="02020603050405020304" pitchFamily="18" charset="0"/>
                <a:cs typeface="Georgia" panose="02040502050405020303" pitchFamily="18" charset="0"/>
              </a:rPr>
              <a:t> die Inanspruchnahme </a:t>
            </a:r>
            <a:r>
              <a:rPr lang="de-DE" b="1" dirty="0">
                <a:solidFill>
                  <a:srgbClr val="000000"/>
                </a:solidFill>
                <a:effectLst/>
                <a:latin typeface="Arial" panose="020B0604020202020204" pitchFamily="34" charset="0"/>
                <a:ea typeface="Times New Roman" panose="02020603050405020304" pitchFamily="18" charset="0"/>
                <a:cs typeface="Georgia" panose="02040502050405020303" pitchFamily="18" charset="0"/>
              </a:rPr>
              <a:t>nochmals deutlich an</a:t>
            </a:r>
            <a:r>
              <a:rPr lang="de-DE" dirty="0">
                <a:solidFill>
                  <a:srgbClr val="000000"/>
                </a:solidFill>
                <a:effectLst/>
                <a:latin typeface="Arial" panose="020B0604020202020204" pitchFamily="34" charset="0"/>
                <a:ea typeface="Times New Roman" panose="02020603050405020304" pitchFamily="18" charset="0"/>
                <a:cs typeface="Georgia" panose="02040502050405020303" pitchFamily="18" charset="0"/>
              </a:rPr>
              <a:t>. Durch den KJRV wurden damit </a:t>
            </a:r>
            <a:r>
              <a:rPr lang="de-DE" b="1" dirty="0">
                <a:solidFill>
                  <a:srgbClr val="000000"/>
                </a:solidFill>
                <a:effectLst/>
                <a:latin typeface="Arial" panose="020B0604020202020204" pitchFamily="34" charset="0"/>
                <a:ea typeface="Times New Roman" panose="02020603050405020304" pitchFamily="18" charset="0"/>
                <a:cs typeface="Georgia" panose="02040502050405020303" pitchFamily="18" charset="0"/>
              </a:rPr>
              <a:t>seit 2013 rund 1.839 Kinder, Jugendliche, junge Erwachsene und Familien </a:t>
            </a:r>
            <a:r>
              <a:rPr lang="de-DE" dirty="0">
                <a:solidFill>
                  <a:srgbClr val="000000"/>
                </a:solidFill>
                <a:effectLst/>
                <a:latin typeface="Arial" panose="020B0604020202020204" pitchFamily="34" charset="0"/>
                <a:ea typeface="Times New Roman" panose="02020603050405020304" pitchFamily="18" charset="0"/>
                <a:cs typeface="Georgia" panose="02040502050405020303" pitchFamily="18" charset="0"/>
              </a:rPr>
              <a:t>entweder direkt oder über ihnen nahestehende Personen beraten (vgl. Abb.1). [Davon im Landkreis seit 2015 10 Menschen/ Familien aus Görlitz/ LK Görlitz)</a:t>
            </a:r>
            <a:endParaRPr lang="de-DE" dirty="0">
              <a:solidFill>
                <a:srgbClr val="000000"/>
              </a:solidFill>
              <a:effectLst/>
              <a:latin typeface="Georgia" panose="02040502050405020303" pitchFamily="18" charset="0"/>
              <a:ea typeface="Times New Roman" panose="02020603050405020304" pitchFamily="18" charset="0"/>
              <a:cs typeface="Georgia" panose="02040502050405020303" pitchFamily="18" charset="0"/>
            </a:endParaRPr>
          </a:p>
          <a:p>
            <a:endParaRPr lang="de-DE" sz="2000" b="0" strike="noStrike" spc="-1" dirty="0">
              <a:latin typeface="Arial"/>
            </a:endParaRPr>
          </a:p>
        </p:txBody>
      </p:sp>
      <p:sp>
        <p:nvSpPr>
          <p:cNvPr id="549" name="Foliennummernplatzhalter 3"/>
          <p:cNvSpPr txBox="1"/>
          <p:nvPr/>
        </p:nvSpPr>
        <p:spPr>
          <a:xfrm>
            <a:off x="3847680" y="9433440"/>
            <a:ext cx="2949480" cy="495720"/>
          </a:xfrm>
          <a:prstGeom prst="rect">
            <a:avLst/>
          </a:prstGeom>
          <a:noFill/>
          <a:ln w="0">
            <a:noFill/>
          </a:ln>
        </p:spPr>
        <p:txBody>
          <a:bodyPr lIns="0" tIns="0" rIns="0" bIns="0" anchor="b">
            <a:noAutofit/>
          </a:bodyPr>
          <a:lstStyle/>
          <a:p>
            <a:pPr algn="r">
              <a:lnSpc>
                <a:spcPct val="100000"/>
              </a:lnSpc>
            </a:pPr>
            <a:fld id="{F338F1C8-F20E-49F1-8576-1D6ECC0CAFFA}" type="slidenum">
              <a:rPr lang="de-DE" sz="1300" b="0" strike="noStrike" spc="-1">
                <a:solidFill>
                  <a:srgbClr val="000000"/>
                </a:solidFill>
                <a:latin typeface="Times New Roman"/>
                <a:ea typeface="+mn-ea"/>
              </a:rPr>
              <a:t>12</a:t>
            </a:fld>
            <a:endParaRPr lang="de-DE" sz="1300" b="0" strike="noStrike" spc="-1">
              <a:latin typeface="Times New Roman"/>
            </a:endParaRPr>
          </a:p>
        </p:txBody>
      </p:sp>
    </p:spTree>
    <p:extLst>
      <p:ext uri="{BB962C8B-B14F-4D97-AF65-F5344CB8AC3E}">
        <p14:creationId xmlns:p14="http://schemas.microsoft.com/office/powerpoint/2010/main" val="2738772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533400" y="763588"/>
            <a:ext cx="6704013" cy="3771900"/>
          </a:xfrm>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a:ln>
                  <a:noFill/>
                </a:ln>
                <a:solidFill>
                  <a:srgbClr val="000000"/>
                </a:solidFill>
                <a:effectLst/>
                <a:uLnTx/>
                <a:uFillTx/>
                <a:latin typeface="Calibri"/>
              </a:rPr>
              <a:t>Dies sind </a:t>
            </a:r>
            <a:r>
              <a:rPr kumimoji="0" lang="de-DE" sz="1200" b="1" i="0" u="none" strike="noStrike" kern="1200" cap="none" spc="0" normalizeH="0" baseline="0" noProof="0" dirty="0">
                <a:ln>
                  <a:noFill/>
                </a:ln>
                <a:solidFill>
                  <a:srgbClr val="000000"/>
                </a:solidFill>
                <a:effectLst/>
                <a:uLnTx/>
                <a:uFillTx/>
                <a:latin typeface="Calibri"/>
              </a:rPr>
              <a:t>einige Themen </a:t>
            </a:r>
            <a:r>
              <a:rPr kumimoji="0" lang="de-DE" sz="1200" b="0" i="0" u="none" strike="noStrike" kern="1200" cap="none" spc="0" normalizeH="0" baseline="0" noProof="0" dirty="0">
                <a:ln>
                  <a:noFill/>
                </a:ln>
                <a:solidFill>
                  <a:srgbClr val="000000"/>
                </a:solidFill>
                <a:effectLst/>
                <a:uLnTx/>
                <a:uFillTx/>
                <a:latin typeface="Calibri"/>
              </a:rPr>
              <a:t>in der Ombudschaftlichen Beratung aus den </a:t>
            </a:r>
            <a:r>
              <a:rPr kumimoji="0" lang="de-DE" sz="1200" b="1" i="0" u="none" strike="noStrike" kern="1200" cap="none" spc="0" normalizeH="0" baseline="0" noProof="0" dirty="0">
                <a:ln>
                  <a:noFill/>
                </a:ln>
                <a:solidFill>
                  <a:srgbClr val="000000"/>
                </a:solidFill>
                <a:effectLst/>
                <a:uLnTx/>
                <a:uFillTx/>
                <a:latin typeface="Calibri"/>
              </a:rPr>
              <a:t>vergangenen zwei Jahren.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a:ln>
                  <a:noFill/>
                </a:ln>
                <a:solidFill>
                  <a:srgbClr val="000000"/>
                </a:solidFill>
                <a:effectLst/>
                <a:highlight>
                  <a:srgbClr val="FFFF00"/>
                </a:highlight>
                <a:uLnTx/>
                <a:uFillTx/>
                <a:latin typeface="Calibri"/>
              </a:rPr>
              <a:t>Bei allen Themen, das ist auch das was die Ratsuchenden in der Beratung formulieren, spielt der Umgang und/ oder die Kommunikation eine bedeutsame Rolle.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a:ln>
                  <a:noFill/>
                </a:ln>
                <a:solidFill>
                  <a:srgbClr val="000000"/>
                </a:solidFill>
                <a:effectLst/>
                <a:uLnTx/>
                <a:uFillTx/>
                <a:latin typeface="Calibri"/>
              </a:rPr>
              <a:t>Also wirft die Fragen auf: fühlen sich die Ratsuchenden in Gesprächen </a:t>
            </a:r>
            <a:r>
              <a:rPr kumimoji="0" lang="de-DE" sz="1200" b="1" i="0" u="none" strike="noStrike" kern="1200" cap="none" spc="0" normalizeH="0" baseline="0" noProof="0" dirty="0">
                <a:ln>
                  <a:noFill/>
                </a:ln>
                <a:solidFill>
                  <a:srgbClr val="000000"/>
                </a:solidFill>
                <a:effectLst/>
                <a:uLnTx/>
                <a:uFillTx/>
                <a:latin typeface="Calibri"/>
              </a:rPr>
              <a:t>ernst genommen</a:t>
            </a:r>
            <a:r>
              <a:rPr kumimoji="0" lang="de-DE" sz="1200" b="0" i="0" u="none" strike="noStrike" kern="1200" cap="none" spc="0" normalizeH="0" baseline="0" noProof="0" dirty="0">
                <a:ln>
                  <a:noFill/>
                </a:ln>
                <a:solidFill>
                  <a:srgbClr val="000000"/>
                </a:solidFill>
                <a:effectLst/>
                <a:uLnTx/>
                <a:uFillTx/>
                <a:latin typeface="Calibri"/>
              </a:rPr>
              <a:t>, wird (</a:t>
            </a:r>
            <a:r>
              <a:rPr kumimoji="0" lang="de-DE" sz="1200" b="0" i="0" u="sng" strike="noStrike" kern="1200" cap="none" spc="0" normalizeH="0" baseline="0" noProof="0" dirty="0">
                <a:ln>
                  <a:noFill/>
                </a:ln>
                <a:solidFill>
                  <a:srgbClr val="000000"/>
                </a:solidFill>
                <a:effectLst/>
                <a:uLnTx/>
                <a:uFillTx/>
                <a:latin typeface="Calibri"/>
              </a:rPr>
              <a:t>auch</a:t>
            </a:r>
            <a:r>
              <a:rPr kumimoji="0" lang="de-DE" sz="1200" b="1" i="0" u="none" strike="noStrike" kern="1200" cap="none" spc="0" normalizeH="0" baseline="0" noProof="0" dirty="0">
                <a:ln>
                  <a:noFill/>
                </a:ln>
                <a:solidFill>
                  <a:srgbClr val="000000"/>
                </a:solidFill>
                <a:effectLst/>
                <a:uLnTx/>
                <a:uFillTx/>
                <a:latin typeface="Calibri"/>
              </a:rPr>
              <a:t>) ihre Perspektive </a:t>
            </a:r>
            <a:r>
              <a:rPr kumimoji="0" lang="de-DE" sz="1200" b="0" i="0" u="none" strike="noStrike" kern="1200" cap="none" spc="0" normalizeH="0" baseline="0" noProof="0" dirty="0">
                <a:ln>
                  <a:noFill/>
                </a:ln>
                <a:solidFill>
                  <a:srgbClr val="000000"/>
                </a:solidFill>
                <a:effectLst/>
                <a:uLnTx/>
                <a:uFillTx/>
                <a:latin typeface="Calibri"/>
              </a:rPr>
              <a:t>gesehen und spielt diese eine (maßgebliche) Rolle,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dirty="0">
              <a:ln>
                <a:noFill/>
              </a:ln>
              <a:solidFill>
                <a:srgbClr val="000000"/>
              </a:solidFill>
              <a:effectLst/>
              <a:uLnTx/>
              <a:uFillTx/>
              <a:latin typeface="Calibri"/>
            </a:endParaRPr>
          </a:p>
          <a:p>
            <a:pPr marL="0" marR="0" lvl="0" indent="0" algn="l" defTabSz="914400" rtl="0" eaLnBrk="1" fontAlgn="auto" latinLnBrk="0" hangingPunct="1">
              <a:lnSpc>
                <a:spcPct val="100000"/>
              </a:lnSpc>
              <a:spcBef>
                <a:spcPts val="0"/>
              </a:spcBef>
              <a:spcAft>
                <a:spcPts val="300"/>
              </a:spcAft>
              <a:buClrTx/>
              <a:buSzTx/>
              <a:buFontTx/>
              <a:buNone/>
              <a:tabLst/>
              <a:defRPr/>
            </a:pPr>
            <a:r>
              <a:rPr kumimoji="0" lang="de-DE" sz="1200" b="0" i="0" u="none" strike="noStrike" kern="1200" cap="none" spc="0" normalizeH="0" baseline="0" noProof="0" dirty="0">
                <a:ln>
                  <a:noFill/>
                </a:ln>
                <a:solidFill>
                  <a:srgbClr val="000000"/>
                </a:solidFill>
                <a:effectLst/>
                <a:uLnTx/>
                <a:uFillTx/>
                <a:latin typeface="Calibri"/>
              </a:rPr>
              <a:t>-&gt; an diesem Punkt geht es um das </a:t>
            </a:r>
            <a:r>
              <a:rPr kumimoji="0" lang="de-DE" sz="1200" b="1" i="0" u="none" strike="noStrike" kern="1200" cap="none" spc="0" normalizeH="0" baseline="0" noProof="0" dirty="0">
                <a:ln>
                  <a:noFill/>
                </a:ln>
                <a:solidFill>
                  <a:srgbClr val="000000"/>
                </a:solidFill>
                <a:effectLst/>
                <a:uLnTx/>
                <a:uFillTx/>
                <a:latin typeface="Calibri"/>
              </a:rPr>
              <a:t>Erleben der Machtasymmetrie</a:t>
            </a:r>
          </a:p>
          <a:p>
            <a:pPr marL="0" marR="0" lvl="0" indent="0" algn="l" defTabSz="914400" rtl="0" eaLnBrk="1" fontAlgn="auto" latinLnBrk="0" hangingPunct="1">
              <a:lnSpc>
                <a:spcPct val="100000"/>
              </a:lnSpc>
              <a:spcBef>
                <a:spcPts val="0"/>
              </a:spcBef>
              <a:spcAft>
                <a:spcPts val="300"/>
              </a:spcAft>
              <a:buClrTx/>
              <a:buSzTx/>
              <a:buFontTx/>
              <a:buNone/>
              <a:tabLst/>
              <a:defRPr/>
            </a:pPr>
            <a:r>
              <a:rPr kumimoji="0" lang="de-DE" sz="1200" b="0" i="0" u="none" strike="noStrike" kern="1200" cap="none" spc="0" normalizeH="0" baseline="0" noProof="0" dirty="0">
                <a:ln>
                  <a:noFill/>
                </a:ln>
                <a:solidFill>
                  <a:srgbClr val="000000"/>
                </a:solidFill>
                <a:effectLst/>
                <a:uLnTx/>
                <a:uFillTx/>
                <a:latin typeface="Calibri"/>
              </a:rPr>
              <a:t>-&gt; aber auch um </a:t>
            </a:r>
            <a:r>
              <a:rPr kumimoji="0" lang="de-DE" sz="1200" b="1" i="0" u="none" strike="noStrike" kern="1200" cap="none" spc="0" normalizeH="0" baseline="0" noProof="0" dirty="0">
                <a:ln>
                  <a:noFill/>
                </a:ln>
                <a:solidFill>
                  <a:srgbClr val="000000"/>
                </a:solidFill>
                <a:effectLst/>
                <a:uLnTx/>
                <a:uFillTx/>
                <a:latin typeface="Calibri"/>
              </a:rPr>
              <a:t>die tatsächliche Umsetzung von „… in einer für sie verständlichen,   nachvollziehbaren und wahrnehmbaren Form“ </a:t>
            </a:r>
            <a:r>
              <a:rPr kumimoji="0" lang="de-DE" sz="1200" b="0" i="0" u="none" strike="noStrike" kern="1200" cap="none" spc="0" normalizeH="0" baseline="0" noProof="0" dirty="0">
                <a:ln>
                  <a:noFill/>
                </a:ln>
                <a:solidFill>
                  <a:srgbClr val="000000"/>
                </a:solidFill>
                <a:effectLst/>
                <a:uLnTx/>
                <a:uFillTx/>
                <a:latin typeface="Calibri"/>
              </a:rPr>
              <a:t>wie (neu) in §§ 8, 10a, 36, 41 und 41a SGB VIII explizit im Gesetzestext vermerkt,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a:ln>
                  <a:noFill/>
                </a:ln>
                <a:solidFill>
                  <a:srgbClr val="000000"/>
                </a:solidFill>
                <a:effectLst/>
                <a:uLnTx/>
                <a:uFillTx/>
                <a:latin typeface="Calibri"/>
              </a:rPr>
              <a:t>-&gt; die Gesprächsatmosphäre spielt ebenfalls eine nicht unbedeutende Rolle</a:t>
            </a:r>
          </a:p>
          <a:p>
            <a:endParaRPr lang="de-DE" dirty="0"/>
          </a:p>
        </p:txBody>
      </p:sp>
      <p:sp>
        <p:nvSpPr>
          <p:cNvPr id="4" name="Foliennummernplatzhalter 3"/>
          <p:cNvSpPr>
            <a:spLocks noGrp="1"/>
          </p:cNvSpPr>
          <p:nvPr>
            <p:ph type="sldNum"/>
          </p:nvPr>
        </p:nvSpPr>
        <p:spPr/>
        <p:txBody>
          <a:bodyPr/>
          <a:lstStyle/>
          <a:p>
            <a:pPr algn="r"/>
            <a:fld id="{E17A7788-7FFD-495D-8A0F-BBEBE1455003}" type="slidenum">
              <a:rPr lang="de-DE" sz="1400" b="0" strike="noStrike" spc="-1" smtClean="0">
                <a:latin typeface="Times New Roman"/>
              </a:rPr>
              <a:t>13</a:t>
            </a:fld>
            <a:endParaRPr lang="de-DE" sz="1400" b="0" strike="noStrike" spc="-1">
              <a:latin typeface="Times New Roman"/>
            </a:endParaRPr>
          </a:p>
        </p:txBody>
      </p:sp>
    </p:spTree>
    <p:extLst>
      <p:ext uri="{BB962C8B-B14F-4D97-AF65-F5344CB8AC3E}">
        <p14:creationId xmlns:p14="http://schemas.microsoft.com/office/powerpoint/2010/main" val="39277362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533400" y="763588"/>
            <a:ext cx="6704013" cy="377190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B10B7CA3-26A3-4B8C-B6B8-1864C408237A}" type="slidenum">
              <a:rPr lang="de-DE" smtClean="0"/>
              <a:t>14</a:t>
            </a:fld>
            <a:endParaRPr lang="de-DE"/>
          </a:p>
        </p:txBody>
      </p:sp>
    </p:spTree>
    <p:extLst>
      <p:ext uri="{BB962C8B-B14F-4D97-AF65-F5344CB8AC3E}">
        <p14:creationId xmlns:p14="http://schemas.microsoft.com/office/powerpoint/2010/main" val="29397207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 name="PlaceHolder 1"/>
          <p:cNvSpPr>
            <a:spLocks noGrp="1" noRot="1" noChangeAspect="1"/>
          </p:cNvSpPr>
          <p:nvPr>
            <p:ph type="sldImg"/>
          </p:nvPr>
        </p:nvSpPr>
        <p:spPr>
          <a:xfrm>
            <a:off x="90360" y="754200"/>
            <a:ext cx="6616440" cy="3722400"/>
          </a:xfrm>
          <a:prstGeom prst="rect">
            <a:avLst/>
          </a:prstGeom>
        </p:spPr>
      </p:sp>
      <p:sp>
        <p:nvSpPr>
          <p:cNvPr id="605" name="PlaceHolder 2"/>
          <p:cNvSpPr>
            <a:spLocks noGrp="1"/>
          </p:cNvSpPr>
          <p:nvPr>
            <p:ph type="body"/>
          </p:nvPr>
        </p:nvSpPr>
        <p:spPr>
          <a:xfrm>
            <a:off x="679680" y="4716360"/>
            <a:ext cx="5437440" cy="4467600"/>
          </a:xfrm>
          <a:prstGeom prst="rect">
            <a:avLst/>
          </a:prstGeom>
        </p:spPr>
        <p:txBody>
          <a:bodyPr lIns="0" tIns="0" rIns="0" bIns="0">
            <a:noAutofit/>
          </a:bodyPr>
          <a:lstStyle/>
          <a:p>
            <a:endParaRPr lang="de-DE" sz="2000" b="0" strike="noStrike" spc="-1">
              <a:latin typeface="Arial"/>
            </a:endParaRPr>
          </a:p>
        </p:txBody>
      </p:sp>
      <p:sp>
        <p:nvSpPr>
          <p:cNvPr id="606" name="Foliennummernplatzhalter 3"/>
          <p:cNvSpPr txBox="1"/>
          <p:nvPr/>
        </p:nvSpPr>
        <p:spPr>
          <a:xfrm>
            <a:off x="3847680" y="9433440"/>
            <a:ext cx="2949480" cy="495720"/>
          </a:xfrm>
          <a:prstGeom prst="rect">
            <a:avLst/>
          </a:prstGeom>
          <a:noFill/>
          <a:ln w="0">
            <a:noFill/>
          </a:ln>
        </p:spPr>
        <p:txBody>
          <a:bodyPr lIns="0" tIns="0" rIns="0" bIns="0" anchor="b">
            <a:noAutofit/>
          </a:bodyPr>
          <a:lstStyle/>
          <a:p>
            <a:pPr algn="r">
              <a:lnSpc>
                <a:spcPct val="100000"/>
              </a:lnSpc>
            </a:pPr>
            <a:fld id="{53219DC0-6206-45D1-B484-063E6D5C4059}" type="slidenum">
              <a:rPr lang="de-DE" sz="1300" b="0" strike="noStrike" spc="-1">
                <a:solidFill>
                  <a:srgbClr val="000000"/>
                </a:solidFill>
                <a:latin typeface="Times New Roman"/>
                <a:ea typeface="+mn-ea"/>
              </a:rPr>
              <a:t>15</a:t>
            </a:fld>
            <a:endParaRPr lang="de-DE" sz="1300" b="0" strike="noStrike" spc="-1">
              <a:latin typeface="Times New Roman"/>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533400" y="763588"/>
            <a:ext cx="6704013" cy="377190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B10B7CA3-26A3-4B8C-B6B8-1864C408237A}" type="slidenum">
              <a:rPr lang="de-DE" smtClean="0"/>
              <a:t>16</a:t>
            </a:fld>
            <a:endParaRPr lang="de-DE"/>
          </a:p>
        </p:txBody>
      </p:sp>
    </p:spTree>
    <p:extLst>
      <p:ext uri="{BB962C8B-B14F-4D97-AF65-F5344CB8AC3E}">
        <p14:creationId xmlns:p14="http://schemas.microsoft.com/office/powerpoint/2010/main" val="9491129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 name="Shape 206"/>
          <p:cNvSpPr>
            <a:spLocks noGrp="1" noRot="1" noChangeAspect="1"/>
          </p:cNvSpPr>
          <p:nvPr>
            <p:ph type="sldImg"/>
          </p:nvPr>
        </p:nvSpPr>
        <p:spPr>
          <a:xfrm>
            <a:off x="88900" y="744538"/>
            <a:ext cx="6619875" cy="3724275"/>
          </a:xfrm>
          <a:prstGeom prst="rect">
            <a:avLst/>
          </a:prstGeom>
        </p:spPr>
        <p:txBody>
          <a:bodyPr/>
          <a:lstStyle/>
          <a:p>
            <a:endParaRPr/>
          </a:p>
        </p:txBody>
      </p:sp>
      <p:sp>
        <p:nvSpPr>
          <p:cNvPr id="207" name="Shape 207"/>
          <p:cNvSpPr>
            <a:spLocks noGrp="1"/>
          </p:cNvSpPr>
          <p:nvPr>
            <p:ph type="body" sz="quarter" idx="1"/>
          </p:nvPr>
        </p:nvSpPr>
        <p:spPr>
          <a:prstGeom prst="rect">
            <a:avLst/>
          </a:prstGeom>
        </p:spPr>
        <p:txBody>
          <a:bodyPr/>
          <a:lstStyle/>
          <a:p>
            <a:pPr marL="147957" indent="-147957">
              <a:buSzPct val="100000"/>
              <a:buChar char="-"/>
            </a:pPr>
            <a:r>
              <a:rPr dirty="0"/>
              <a:t>Care Leaver </a:t>
            </a:r>
            <a:r>
              <a:rPr dirty="0" err="1"/>
              <a:t>gibt</a:t>
            </a:r>
            <a:r>
              <a:rPr dirty="0"/>
              <a:t> es, </a:t>
            </a:r>
            <a:r>
              <a:rPr dirty="0" err="1"/>
              <a:t>seit</a:t>
            </a:r>
            <a:r>
              <a:rPr dirty="0"/>
              <a:t> es </a:t>
            </a:r>
            <a:r>
              <a:rPr dirty="0" err="1"/>
              <a:t>Heimerziehung</a:t>
            </a:r>
            <a:r>
              <a:rPr dirty="0"/>
              <a:t> </a:t>
            </a:r>
            <a:r>
              <a:rPr dirty="0" err="1"/>
              <a:t>gibt</a:t>
            </a:r>
            <a:r>
              <a:rPr dirty="0"/>
              <a:t>, </a:t>
            </a:r>
            <a:r>
              <a:rPr dirty="0" err="1"/>
              <a:t>trotzdem</a:t>
            </a:r>
            <a:r>
              <a:rPr dirty="0"/>
              <a:t> </a:t>
            </a:r>
            <a:r>
              <a:rPr dirty="0" err="1"/>
              <a:t>gibt</a:t>
            </a:r>
            <a:r>
              <a:rPr dirty="0"/>
              <a:t> es </a:t>
            </a:r>
            <a:r>
              <a:rPr dirty="0" err="1"/>
              <a:t>hier</a:t>
            </a:r>
            <a:r>
              <a:rPr dirty="0"/>
              <a:t> </a:t>
            </a:r>
            <a:r>
              <a:rPr dirty="0" err="1"/>
              <a:t>eine</a:t>
            </a:r>
            <a:r>
              <a:rPr dirty="0"/>
              <a:t> </a:t>
            </a:r>
            <a:r>
              <a:rPr dirty="0" err="1"/>
              <a:t>große</a:t>
            </a:r>
            <a:r>
              <a:rPr dirty="0"/>
              <a:t> </a:t>
            </a:r>
            <a:r>
              <a:rPr dirty="0" err="1"/>
              <a:t>Forschungslücke</a:t>
            </a:r>
            <a:r>
              <a:rPr dirty="0"/>
              <a:t> die erst </a:t>
            </a:r>
            <a:r>
              <a:rPr dirty="0" err="1"/>
              <a:t>seit</a:t>
            </a:r>
            <a:r>
              <a:rPr dirty="0"/>
              <a:t> </a:t>
            </a:r>
            <a:r>
              <a:rPr dirty="0" err="1"/>
              <a:t>ein</a:t>
            </a:r>
            <a:r>
              <a:rPr dirty="0"/>
              <a:t> </a:t>
            </a:r>
            <a:r>
              <a:rPr dirty="0" err="1"/>
              <a:t>paar</a:t>
            </a:r>
            <a:r>
              <a:rPr dirty="0"/>
              <a:t> Jahren </a:t>
            </a:r>
            <a:r>
              <a:rPr dirty="0" err="1"/>
              <a:t>erschlossen</a:t>
            </a:r>
            <a:r>
              <a:rPr dirty="0"/>
              <a:t> </a:t>
            </a:r>
            <a:r>
              <a:rPr dirty="0" err="1"/>
              <a:t>wird</a:t>
            </a:r>
            <a:endParaRPr dirty="0"/>
          </a:p>
          <a:p>
            <a:pPr marL="125763" indent="-125763">
              <a:buSzPct val="100000"/>
              <a:buChar char="-"/>
              <a:defRPr sz="1800"/>
            </a:pPr>
            <a:r>
              <a:rPr dirty="0" err="1"/>
              <a:t>Erklären</a:t>
            </a:r>
            <a:r>
              <a:rPr dirty="0"/>
              <a:t> </a:t>
            </a:r>
            <a:r>
              <a:rPr dirty="0" err="1"/>
              <a:t>wieso</a:t>
            </a:r>
            <a:r>
              <a:rPr dirty="0"/>
              <a:t> ich Care Leaver </a:t>
            </a:r>
            <a:r>
              <a:rPr dirty="0" err="1"/>
              <a:t>nicht</a:t>
            </a:r>
            <a:r>
              <a:rPr dirty="0"/>
              <a:t> </a:t>
            </a:r>
            <a:r>
              <a:rPr dirty="0" err="1"/>
              <a:t>gendere</a:t>
            </a: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 name="Shape 206"/>
          <p:cNvSpPr>
            <a:spLocks noGrp="1" noRot="1" noChangeAspect="1"/>
          </p:cNvSpPr>
          <p:nvPr>
            <p:ph type="sldImg"/>
          </p:nvPr>
        </p:nvSpPr>
        <p:spPr>
          <a:xfrm>
            <a:off x="88900" y="744538"/>
            <a:ext cx="6619875" cy="3724275"/>
          </a:xfrm>
          <a:prstGeom prst="rect">
            <a:avLst/>
          </a:prstGeom>
        </p:spPr>
        <p:txBody>
          <a:bodyPr/>
          <a:lstStyle/>
          <a:p>
            <a:endParaRPr/>
          </a:p>
        </p:txBody>
      </p:sp>
      <p:sp>
        <p:nvSpPr>
          <p:cNvPr id="207" name="Shape 207"/>
          <p:cNvSpPr>
            <a:spLocks noGrp="1"/>
          </p:cNvSpPr>
          <p:nvPr>
            <p:ph type="body" sz="quarter" idx="1"/>
          </p:nvPr>
        </p:nvSpPr>
        <p:spPr>
          <a:prstGeom prst="rect">
            <a:avLst/>
          </a:prstGeom>
        </p:spPr>
        <p:txBody>
          <a:bodyPr/>
          <a:lstStyle/>
          <a:p>
            <a:pPr marL="147957" marR="0" lvl="0" indent="-147957" defTabSz="914400" eaLnBrk="1" fontAlgn="auto" latinLnBrk="0" hangingPunct="1">
              <a:lnSpc>
                <a:spcPct val="100000"/>
              </a:lnSpc>
              <a:spcBef>
                <a:spcPts val="0"/>
              </a:spcBef>
              <a:spcAft>
                <a:spcPts val="0"/>
              </a:spcAft>
              <a:buClrTx/>
              <a:buSzPct val="100000"/>
              <a:buFontTx/>
              <a:buChar char="-"/>
              <a:tabLst/>
              <a:defRPr/>
            </a:pPr>
            <a:endParaRPr dirty="0"/>
          </a:p>
        </p:txBody>
      </p:sp>
    </p:spTree>
    <p:extLst>
      <p:ext uri="{BB962C8B-B14F-4D97-AF65-F5344CB8AC3E}">
        <p14:creationId xmlns:p14="http://schemas.microsoft.com/office/powerpoint/2010/main" val="36098559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 name="Shape 206"/>
          <p:cNvSpPr>
            <a:spLocks noGrp="1" noRot="1" noChangeAspect="1"/>
          </p:cNvSpPr>
          <p:nvPr>
            <p:ph type="sldImg"/>
          </p:nvPr>
        </p:nvSpPr>
        <p:spPr>
          <a:xfrm>
            <a:off x="88900" y="744538"/>
            <a:ext cx="6619875" cy="3724275"/>
          </a:xfrm>
          <a:prstGeom prst="rect">
            <a:avLst/>
          </a:prstGeom>
        </p:spPr>
        <p:txBody>
          <a:bodyPr/>
          <a:lstStyle/>
          <a:p>
            <a:endParaRPr/>
          </a:p>
        </p:txBody>
      </p:sp>
      <p:sp>
        <p:nvSpPr>
          <p:cNvPr id="207" name="Shape 207"/>
          <p:cNvSpPr>
            <a:spLocks noGrp="1"/>
          </p:cNvSpPr>
          <p:nvPr>
            <p:ph type="body" sz="quarter" idx="1"/>
          </p:nvPr>
        </p:nvSpPr>
        <p:spPr>
          <a:prstGeom prst="rect">
            <a:avLst/>
          </a:prstGeom>
        </p:spPr>
        <p:txBody>
          <a:bodyPr/>
          <a:lstStyle/>
          <a:p>
            <a:pPr marL="0" marR="0" lvl="0" indent="0" defTabSz="914400" eaLnBrk="1" fontAlgn="auto" latinLnBrk="0" hangingPunct="1">
              <a:lnSpc>
                <a:spcPct val="100000"/>
              </a:lnSpc>
              <a:spcBef>
                <a:spcPts val="0"/>
              </a:spcBef>
              <a:spcAft>
                <a:spcPts val="0"/>
              </a:spcAft>
              <a:buClrTx/>
              <a:buSzPct val="100000"/>
              <a:buFontTx/>
              <a:buNone/>
              <a:tabLst/>
              <a:defRPr/>
            </a:pPr>
            <a:endParaRPr dirty="0"/>
          </a:p>
        </p:txBody>
      </p:sp>
    </p:spTree>
    <p:extLst>
      <p:ext uri="{BB962C8B-B14F-4D97-AF65-F5344CB8AC3E}">
        <p14:creationId xmlns:p14="http://schemas.microsoft.com/office/powerpoint/2010/main" val="23723097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9" name="PlaceHolder 1"/>
          <p:cNvSpPr>
            <a:spLocks noGrp="1" noRot="1" noChangeAspect="1"/>
          </p:cNvSpPr>
          <p:nvPr>
            <p:ph type="sldImg"/>
          </p:nvPr>
        </p:nvSpPr>
        <p:spPr>
          <a:xfrm>
            <a:off x="90488" y="754063"/>
            <a:ext cx="6616700" cy="3722687"/>
          </a:xfrm>
          <a:prstGeom prst="rect">
            <a:avLst/>
          </a:prstGeom>
        </p:spPr>
      </p:sp>
      <p:sp>
        <p:nvSpPr>
          <p:cNvPr id="530" name="PlaceHolder 2"/>
          <p:cNvSpPr>
            <a:spLocks noGrp="1"/>
          </p:cNvSpPr>
          <p:nvPr>
            <p:ph type="body"/>
          </p:nvPr>
        </p:nvSpPr>
        <p:spPr>
          <a:xfrm>
            <a:off x="679680" y="4716360"/>
            <a:ext cx="5437440" cy="4467600"/>
          </a:xfrm>
          <a:prstGeom prst="rect">
            <a:avLst/>
          </a:prstGeom>
        </p:spPr>
        <p:txBody>
          <a:bodyPr lIns="0" tIns="0" rIns="0" bIns="0">
            <a:noAutofit/>
          </a:bodyPr>
          <a:lstStyle/>
          <a:p>
            <a:pPr marL="216000" indent="-216000">
              <a:lnSpc>
                <a:spcPct val="107000"/>
              </a:lnSpc>
              <a:spcAft>
                <a:spcPts val="289"/>
              </a:spcAft>
            </a:pPr>
            <a:r>
              <a:rPr lang="de-DE" sz="2000" b="1" u="sng" strike="noStrike" spc="-1">
                <a:uFillTx/>
                <a:latin typeface="Calibri"/>
                <a:ea typeface="Calibri"/>
              </a:rPr>
              <a:t>Unabhängigkeit und fachlich nicht weisungsgebunden als zentrale und existentiell wichtige Kriterien für Ombudsstellen</a:t>
            </a:r>
            <a:endParaRPr lang="de-DE" sz="2000" b="0" strike="noStrike" spc="-1">
              <a:latin typeface="Arial"/>
            </a:endParaRPr>
          </a:p>
          <a:p>
            <a:pPr marL="216000" indent="-216000">
              <a:lnSpc>
                <a:spcPct val="107000"/>
              </a:lnSpc>
              <a:spcAft>
                <a:spcPts val="289"/>
              </a:spcAft>
            </a:pPr>
            <a:endParaRPr lang="de-DE" sz="2000" b="0" strike="noStrike" spc="-1">
              <a:latin typeface="Arial"/>
            </a:endParaRPr>
          </a:p>
          <a:p>
            <a:pPr marL="216000" indent="-216000">
              <a:lnSpc>
                <a:spcPct val="107000"/>
              </a:lnSpc>
              <a:spcAft>
                <a:spcPts val="289"/>
              </a:spcAft>
            </a:pPr>
            <a:r>
              <a:rPr lang="de-DE" sz="2000" b="0" u="sng" strike="noStrike" spc="-1">
                <a:uFillTx/>
                <a:latin typeface="Calibri"/>
                <a:ea typeface="Calibri"/>
              </a:rPr>
              <a:t>Organisationale Unabhängigkeit</a:t>
            </a:r>
            <a:endParaRPr lang="de-DE" sz="2000" b="0" strike="noStrike" spc="-1">
              <a:latin typeface="Arial"/>
            </a:endParaRPr>
          </a:p>
          <a:p>
            <a:pPr marL="216000" indent="-216000">
              <a:lnSpc>
                <a:spcPct val="107000"/>
              </a:lnSpc>
              <a:spcAft>
                <a:spcPts val="289"/>
              </a:spcAft>
              <a:buClr>
                <a:srgbClr val="000000"/>
              </a:buClr>
              <a:buFont typeface="Wingdings" charset="2"/>
              <a:buChar char=""/>
            </a:pPr>
            <a:r>
              <a:rPr lang="de-DE" sz="2000" b="0" strike="noStrike" spc="-1">
                <a:latin typeface="Calibri"/>
                <a:ea typeface="Calibri"/>
              </a:rPr>
              <a:t>Externalität: Träger von Ombudsstellen ≠ öffentliche/freie Träger der Jugendhilfe (fundamental für eine ombudsch. Beratung – Ebene Ratsuchende:  kommen misstrauisch in die Beratung. Achten auf kleinste Signale, Verbindung mit JA verunmöglicht eine unabhängige Beratung; Ebene Jugendamt: Glaubwürdigkeit der Ombudsstelle im JA wird herabgesetzt, wenn Ombudsstelle z.B. als Teil eines Trägers auch Jugendhilfeangebote macht und die Interessen der Ratsuchenden mit Trägerinteressen in Eins gesetzt werden, dies schadet dann wieder den Ratsuchenden</a:t>
            </a:r>
            <a:endParaRPr lang="de-DE" sz="2000" b="0" strike="noStrike" spc="-1">
              <a:latin typeface="Arial"/>
            </a:endParaRPr>
          </a:p>
          <a:p>
            <a:pPr marL="216000" indent="-216000">
              <a:lnSpc>
                <a:spcPct val="107000"/>
              </a:lnSpc>
              <a:spcAft>
                <a:spcPts val="289"/>
              </a:spcAft>
              <a:buClr>
                <a:srgbClr val="000000"/>
              </a:buClr>
              <a:buFont typeface="Wingdings" charset="2"/>
              <a:buChar char=""/>
            </a:pPr>
            <a:r>
              <a:rPr lang="de-DE" sz="2000" b="0" strike="noStrike" spc="-1">
                <a:latin typeface="Calibri"/>
                <a:ea typeface="Calibri"/>
              </a:rPr>
              <a:t>Anbindung und Finanzierung weit weg von möglichen Konfliktparteien, z.B. auf Landesebene </a:t>
            </a:r>
            <a:endParaRPr lang="de-DE" sz="2000" b="0" strike="noStrike" spc="-1">
              <a:latin typeface="Arial"/>
            </a:endParaRPr>
          </a:p>
          <a:p>
            <a:pPr marL="216000" indent="-216000">
              <a:lnSpc>
                <a:spcPct val="107000"/>
              </a:lnSpc>
              <a:spcAft>
                <a:spcPts val="289"/>
              </a:spcAft>
              <a:buClr>
                <a:srgbClr val="000000"/>
              </a:buClr>
              <a:buFont typeface="Wingdings" charset="2"/>
              <a:buChar char=""/>
            </a:pPr>
            <a:r>
              <a:rPr lang="de-DE" sz="2000" b="0" strike="noStrike" spc="-1">
                <a:latin typeface="Calibri"/>
                <a:ea typeface="Calibri"/>
              </a:rPr>
              <a:t>Regelungen/Methoden (z.B. Reflexion) zur Gewährleistung der Weisungsfreiheit und Unabhängigkeit sollten in der Konzeption und ggf. ergänzenden Verträgen festgehalten werden</a:t>
            </a:r>
            <a:endParaRPr lang="de-DE" sz="2000" b="0" strike="noStrike" spc="-1">
              <a:latin typeface="Arial"/>
            </a:endParaRPr>
          </a:p>
          <a:p>
            <a:pPr marL="216000" indent="-216000">
              <a:lnSpc>
                <a:spcPct val="107000"/>
              </a:lnSpc>
              <a:spcAft>
                <a:spcPts val="289"/>
              </a:spcAft>
              <a:buClr>
                <a:srgbClr val="000000"/>
              </a:buClr>
              <a:buFont typeface="Wingdings" charset="2"/>
              <a:buChar char=""/>
            </a:pPr>
            <a:r>
              <a:rPr lang="de-DE" sz="2000" b="0" strike="noStrike" spc="-1">
                <a:latin typeface="Calibri"/>
                <a:ea typeface="Calibri"/>
              </a:rPr>
              <a:t>Ehrenamtliche können die Wahrung der Unabhängigkeit stärken (keine Arbeitnehmer*inneninteressen)</a:t>
            </a:r>
            <a:endParaRPr lang="de-DE" sz="2000" b="0" strike="noStrike" spc="-1">
              <a:latin typeface="Arial"/>
            </a:endParaRPr>
          </a:p>
          <a:p>
            <a:pPr marL="216000" indent="-216000">
              <a:lnSpc>
                <a:spcPct val="107000"/>
              </a:lnSpc>
              <a:spcAft>
                <a:spcPts val="289"/>
              </a:spcAft>
            </a:pPr>
            <a:endParaRPr lang="de-DE" sz="2000" b="0" strike="noStrike" spc="-1">
              <a:latin typeface="Arial"/>
            </a:endParaRPr>
          </a:p>
          <a:p>
            <a:pPr marL="216000" indent="-216000">
              <a:lnSpc>
                <a:spcPct val="107000"/>
              </a:lnSpc>
              <a:spcAft>
                <a:spcPts val="289"/>
              </a:spcAft>
            </a:pPr>
            <a:r>
              <a:rPr lang="de-DE" sz="2000" b="0" u="sng" strike="noStrike" spc="-1">
                <a:uFillTx/>
                <a:latin typeface="Calibri"/>
                <a:ea typeface="Calibri"/>
              </a:rPr>
              <a:t>Funktional-zweckgebundene Unabhängigkeit</a:t>
            </a:r>
            <a:endParaRPr lang="de-DE" sz="2000" b="0" strike="noStrike" spc="-1">
              <a:latin typeface="Arial"/>
            </a:endParaRPr>
          </a:p>
          <a:p>
            <a:pPr marL="216000" indent="-216000">
              <a:lnSpc>
                <a:spcPct val="107000"/>
              </a:lnSpc>
              <a:spcAft>
                <a:spcPts val="289"/>
              </a:spcAft>
              <a:buClr>
                <a:srgbClr val="000000"/>
              </a:buClr>
              <a:buFont typeface="Wingdings" charset="2"/>
              <a:buChar char=""/>
            </a:pPr>
            <a:r>
              <a:rPr lang="de-DE" sz="2000" b="0" strike="noStrike" spc="-1">
                <a:latin typeface="Calibri"/>
                <a:ea typeface="Calibri"/>
              </a:rPr>
              <a:t>Sicherstellung von Fachwissen und Autonomie/Entscheidungskompetenz der Ombudspersonen</a:t>
            </a:r>
            <a:endParaRPr lang="de-DE" sz="2000" b="0" strike="noStrike" spc="-1">
              <a:latin typeface="Arial"/>
            </a:endParaRPr>
          </a:p>
          <a:p>
            <a:pPr marL="216000" indent="-216000">
              <a:lnSpc>
                <a:spcPct val="107000"/>
              </a:lnSpc>
              <a:spcAft>
                <a:spcPts val="289"/>
              </a:spcAft>
              <a:buClr>
                <a:srgbClr val="000000"/>
              </a:buClr>
              <a:buFont typeface="Wingdings" charset="2"/>
              <a:buChar char=""/>
            </a:pPr>
            <a:r>
              <a:rPr lang="de-DE" sz="2000" b="0" strike="noStrike" spc="-1">
                <a:latin typeface="Calibri"/>
                <a:ea typeface="Calibri"/>
              </a:rPr>
              <a:t>finanzielle Ressourcen und die Möglichkeit, diese einzusetzen</a:t>
            </a:r>
            <a:endParaRPr lang="de-DE" sz="2000" b="0" strike="noStrike" spc="-1">
              <a:latin typeface="Arial"/>
            </a:endParaRPr>
          </a:p>
          <a:p>
            <a:pPr marL="216000" indent="-216000">
              <a:lnSpc>
                <a:spcPct val="107000"/>
              </a:lnSpc>
              <a:spcAft>
                <a:spcPts val="289"/>
              </a:spcAft>
              <a:buClr>
                <a:srgbClr val="000000"/>
              </a:buClr>
              <a:buFont typeface="Wingdings" charset="2"/>
              <a:buChar char=""/>
            </a:pPr>
            <a:r>
              <a:rPr lang="de-DE" sz="2000" b="0" strike="noStrike" spc="-1">
                <a:latin typeface="Calibri"/>
                <a:ea typeface="Calibri"/>
              </a:rPr>
              <a:t>Fähigkeit und Möglichkeit, alle notwendigen Rechtsmittel einzusetzen (auch Klagen)</a:t>
            </a:r>
            <a:endParaRPr lang="de-DE" sz="2000" b="0" strike="noStrike" spc="-1">
              <a:latin typeface="Arial"/>
            </a:endParaRPr>
          </a:p>
          <a:p>
            <a:pPr marL="216000" indent="-216000">
              <a:lnSpc>
                <a:spcPct val="107000"/>
              </a:lnSpc>
              <a:spcAft>
                <a:spcPts val="289"/>
              </a:spcAft>
            </a:pPr>
            <a:endParaRPr lang="de-DE" sz="2000" b="0" strike="noStrike" spc="-1">
              <a:latin typeface="Arial"/>
            </a:endParaRPr>
          </a:p>
          <a:p>
            <a:pPr marL="216000" indent="-216000">
              <a:lnSpc>
                <a:spcPct val="107000"/>
              </a:lnSpc>
              <a:spcAft>
                <a:spcPts val="289"/>
              </a:spcAft>
            </a:pPr>
            <a:r>
              <a:rPr lang="de-DE" sz="2000" b="0" u="sng" strike="noStrike" spc="-1">
                <a:solidFill>
                  <a:srgbClr val="000000"/>
                </a:solidFill>
                <a:uFillTx/>
                <a:latin typeface="Calibri"/>
                <a:ea typeface="Calibri"/>
                <a:hlinkClick r:id="rId3"/>
              </a:rPr>
              <a:t>https://ombudschaft-jugendhilfe.de/wp-content/uploads/FactSheet-Unabhaengigkeit_2020_11_18_.pdf</a:t>
            </a:r>
            <a:r>
              <a:rPr lang="de-DE" sz="2000" b="0" strike="noStrike" spc="-1">
                <a:solidFill>
                  <a:srgbClr val="000000"/>
                </a:solidFill>
                <a:latin typeface="Calibri"/>
                <a:ea typeface="Calibri"/>
              </a:rPr>
              <a:t> </a:t>
            </a:r>
            <a:endParaRPr lang="de-DE" sz="2000" b="0" strike="noStrike" spc="-1">
              <a:latin typeface="Arial"/>
            </a:endParaRPr>
          </a:p>
          <a:p>
            <a:pPr marL="216000" indent="-216000">
              <a:lnSpc>
                <a:spcPct val="107000"/>
              </a:lnSpc>
              <a:spcAft>
                <a:spcPts val="289"/>
              </a:spcAft>
            </a:pPr>
            <a:endParaRPr lang="de-DE" sz="2000" b="0" strike="noStrike" spc="-1">
              <a:latin typeface="Arial"/>
            </a:endParaRPr>
          </a:p>
          <a:p>
            <a:pPr marL="216000" indent="-216000">
              <a:lnSpc>
                <a:spcPct val="107000"/>
              </a:lnSpc>
              <a:spcAft>
                <a:spcPts val="289"/>
              </a:spcAft>
            </a:pPr>
            <a:r>
              <a:rPr lang="de-DE" sz="2000" b="1" strike="noStrike" spc="-1">
                <a:solidFill>
                  <a:srgbClr val="000000"/>
                </a:solidFill>
                <a:latin typeface="Calibri"/>
                <a:ea typeface="Calibri"/>
              </a:rPr>
              <a:t>Beratung IN und Vermittlung und Klärung von Konflikten:</a:t>
            </a:r>
            <a:endParaRPr lang="de-DE" sz="2000" b="0" strike="noStrike" spc="-1">
              <a:latin typeface="Arial"/>
            </a:endParaRPr>
          </a:p>
          <a:p>
            <a:pPr marL="216000" indent="-216000">
              <a:lnSpc>
                <a:spcPct val="107000"/>
              </a:lnSpc>
              <a:spcAft>
                <a:spcPts val="289"/>
              </a:spcAft>
            </a:pPr>
            <a:endParaRPr lang="de-DE" sz="2000" b="0" strike="noStrike" spc="-1">
              <a:latin typeface="Arial"/>
            </a:endParaRPr>
          </a:p>
          <a:p>
            <a:pPr marL="216000" indent="-216000">
              <a:lnSpc>
                <a:spcPct val="100000"/>
              </a:lnSpc>
              <a:buClr>
                <a:srgbClr val="000000"/>
              </a:buClr>
              <a:buFont typeface="Wingdings" charset="2"/>
              <a:buChar char=""/>
            </a:pPr>
            <a:r>
              <a:rPr lang="de-DE" sz="2000" b="0" strike="noStrike" spc="-1">
                <a:solidFill>
                  <a:srgbClr val="000000"/>
                </a:solidFill>
                <a:latin typeface="Calibri"/>
                <a:ea typeface="Calibri"/>
              </a:rPr>
              <a:t>Ombudsstellen als </a:t>
            </a:r>
            <a:r>
              <a:rPr lang="de-DE" sz="2000" b="1" strike="noStrike" spc="-1">
                <a:solidFill>
                  <a:srgbClr val="000000"/>
                </a:solidFill>
                <a:latin typeface="Calibri"/>
                <a:ea typeface="Calibri"/>
              </a:rPr>
              <a:t>Anlaufstellen</a:t>
            </a:r>
            <a:r>
              <a:rPr lang="de-DE" sz="2000" b="0" strike="noStrike" spc="-1">
                <a:solidFill>
                  <a:srgbClr val="000000"/>
                </a:solidFill>
                <a:latin typeface="Calibri"/>
                <a:ea typeface="Calibri"/>
              </a:rPr>
              <a:t> für junge Menschen und Familien bei Konflikten</a:t>
            </a:r>
            <a:endParaRPr lang="de-DE" sz="2000" b="0" strike="noStrike" spc="-1">
              <a:latin typeface="Arial"/>
            </a:endParaRPr>
          </a:p>
          <a:p>
            <a:pPr marL="216000" indent="-216000">
              <a:lnSpc>
                <a:spcPct val="100000"/>
              </a:lnSpc>
              <a:buClr>
                <a:srgbClr val="000000"/>
              </a:buClr>
              <a:buFont typeface="Wingdings" charset="2"/>
              <a:buChar char=""/>
            </a:pPr>
            <a:r>
              <a:rPr lang="de-DE" sz="2000" b="0" strike="noStrike" spc="-1">
                <a:solidFill>
                  <a:srgbClr val="000000"/>
                </a:solidFill>
                <a:latin typeface="Calibri"/>
                <a:ea typeface="Calibri"/>
              </a:rPr>
              <a:t>„</a:t>
            </a:r>
            <a:r>
              <a:rPr lang="de-DE" sz="2000" b="1" strike="noStrike" spc="-1">
                <a:solidFill>
                  <a:srgbClr val="000000"/>
                </a:solidFill>
                <a:latin typeface="Calibri"/>
                <a:ea typeface="Calibri"/>
              </a:rPr>
              <a:t>Familien</a:t>
            </a:r>
            <a:r>
              <a:rPr lang="de-DE" sz="2000" b="0" strike="noStrike" spc="-1">
                <a:solidFill>
                  <a:srgbClr val="000000"/>
                </a:solidFill>
                <a:latin typeface="Calibri"/>
                <a:ea typeface="Calibri"/>
              </a:rPr>
              <a:t>“ sind sowohl sorgeberechtigte und als auch nicht sorgeberechtigte Eltern bzw. Familienangehörige und Pflegeeltern </a:t>
            </a:r>
            <a:r>
              <a:rPr lang="de-DE" sz="2000" b="0" strike="noStrike" spc="-1">
                <a:solidFill>
                  <a:srgbClr val="000000"/>
                </a:solidFill>
                <a:latin typeface="Wingdings"/>
                <a:ea typeface="Calibri"/>
              </a:rPr>
              <a:t></a:t>
            </a:r>
            <a:r>
              <a:rPr lang="de-DE" sz="2000" b="0" strike="noStrike" spc="-1">
                <a:solidFill>
                  <a:srgbClr val="000000"/>
                </a:solidFill>
                <a:latin typeface="Times New Roman"/>
                <a:ea typeface="Calibri"/>
              </a:rPr>
              <a:t> mit Potential von Interessenkollisionen </a:t>
            </a:r>
            <a:endParaRPr lang="de-DE" sz="2000" b="0" strike="noStrike" spc="-1">
              <a:latin typeface="Arial"/>
            </a:endParaRPr>
          </a:p>
          <a:p>
            <a:pPr marL="216000" indent="-216000">
              <a:lnSpc>
                <a:spcPct val="100000"/>
              </a:lnSpc>
              <a:buClr>
                <a:srgbClr val="000000"/>
              </a:buClr>
              <a:buFont typeface="Wingdings" charset="2"/>
              <a:buChar char=""/>
            </a:pPr>
            <a:r>
              <a:rPr lang="de-DE" sz="2000" b="0" strike="noStrike" spc="-1">
                <a:solidFill>
                  <a:srgbClr val="000000"/>
                </a:solidFill>
                <a:latin typeface="Times New Roman"/>
                <a:ea typeface="Calibri"/>
              </a:rPr>
              <a:t>Begründung zur Einfügung des Wortes „</a:t>
            </a:r>
            <a:r>
              <a:rPr lang="de-DE" sz="2000" b="1" strike="noStrike" spc="-1">
                <a:solidFill>
                  <a:srgbClr val="000000"/>
                </a:solidFill>
                <a:latin typeface="Times New Roman"/>
                <a:ea typeface="Calibri"/>
              </a:rPr>
              <a:t>in</a:t>
            </a:r>
            <a:r>
              <a:rPr lang="de-DE" sz="2000" b="0" strike="noStrike" spc="-1">
                <a:solidFill>
                  <a:srgbClr val="000000"/>
                </a:solidFill>
                <a:latin typeface="Times New Roman"/>
                <a:ea typeface="Calibri"/>
              </a:rPr>
              <a:t>“: Die Änderung dient der Klarstellung des Aufgabenprofils der Ombudsstellen. Hierzu gehört die Beratung junger Menschen und ihrer Familien im Kontext der Vermittlung und Klärung von Konflikten zwischen Leistungsträgern und Leistungsempfängern, </a:t>
            </a:r>
            <a:r>
              <a:rPr lang="de-DE" sz="2000" b="1" strike="noStrike" spc="-1">
                <a:solidFill>
                  <a:srgbClr val="000000"/>
                </a:solidFill>
                <a:latin typeface="Times New Roman"/>
                <a:ea typeface="Calibri"/>
              </a:rPr>
              <a:t>nicht</a:t>
            </a:r>
            <a:r>
              <a:rPr lang="de-DE" sz="2000" b="0" strike="noStrike" spc="-1">
                <a:solidFill>
                  <a:srgbClr val="000000"/>
                </a:solidFill>
                <a:latin typeface="Times New Roman"/>
                <a:ea typeface="Calibri"/>
              </a:rPr>
              <a:t> jedoch die </a:t>
            </a:r>
            <a:r>
              <a:rPr lang="de-DE" sz="2000" b="1" strike="noStrike" spc="-1">
                <a:solidFill>
                  <a:srgbClr val="000000"/>
                </a:solidFill>
                <a:latin typeface="Times New Roman"/>
                <a:ea typeface="Calibri"/>
              </a:rPr>
              <a:t>allgemeine Beratung</a:t>
            </a:r>
            <a:r>
              <a:rPr lang="de-DE" sz="2000" b="0" strike="noStrike" spc="-1">
                <a:solidFill>
                  <a:srgbClr val="000000"/>
                </a:solidFill>
                <a:latin typeface="Times New Roman"/>
                <a:ea typeface="Calibri"/>
              </a:rPr>
              <a:t>. (Änderungsantrag der Fraktionen CDU/CSU und SPD, Drucksache 19/26107)</a:t>
            </a:r>
            <a:endParaRPr lang="de-DE" sz="2000" b="0" strike="noStrike" spc="-1">
              <a:latin typeface="Arial"/>
            </a:endParaRPr>
          </a:p>
          <a:p>
            <a:pPr marL="216000" indent="-216000">
              <a:lnSpc>
                <a:spcPct val="100000"/>
              </a:lnSpc>
              <a:buClr>
                <a:srgbClr val="000000"/>
              </a:buClr>
              <a:buFont typeface="Wingdings" charset="2"/>
              <a:buChar char=""/>
            </a:pPr>
            <a:r>
              <a:rPr lang="de-DE" sz="2000" b="1" strike="noStrike" spc="-1">
                <a:solidFill>
                  <a:srgbClr val="000000"/>
                </a:solidFill>
                <a:latin typeface="Times New Roman"/>
                <a:ea typeface="Calibri"/>
              </a:rPr>
              <a:t>Abgrenzung von Mediations- oder Schlichtungsstellen und von Schiedsstellen</a:t>
            </a:r>
            <a:endParaRPr lang="de-DE" sz="2000" b="0" strike="noStrike" spc="-1">
              <a:latin typeface="Arial"/>
            </a:endParaRPr>
          </a:p>
          <a:p>
            <a:pPr marL="216000" indent="-216000">
              <a:lnSpc>
                <a:spcPct val="107000"/>
              </a:lnSpc>
              <a:spcAft>
                <a:spcPts val="289"/>
              </a:spcAft>
            </a:pPr>
            <a:endParaRPr lang="de-DE" sz="2000" b="0" strike="noStrike" spc="-1">
              <a:latin typeface="Arial"/>
            </a:endParaRPr>
          </a:p>
          <a:p>
            <a:pPr marL="216000" indent="-216000">
              <a:lnSpc>
                <a:spcPct val="107000"/>
              </a:lnSpc>
              <a:spcAft>
                <a:spcPts val="289"/>
              </a:spcAft>
            </a:pPr>
            <a:endParaRPr lang="de-DE" sz="2000" b="0" strike="noStrike" spc="-1">
              <a:latin typeface="Arial"/>
            </a:endParaRPr>
          </a:p>
          <a:p>
            <a:pPr marL="216000" indent="-216000">
              <a:lnSpc>
                <a:spcPct val="100000"/>
              </a:lnSpc>
            </a:pPr>
            <a:endParaRPr lang="de-DE" sz="2000" b="0" strike="noStrike" spc="-1">
              <a:latin typeface="Arial"/>
            </a:endParaRPr>
          </a:p>
          <a:p>
            <a:pPr marL="216000" indent="-216000">
              <a:lnSpc>
                <a:spcPct val="100000"/>
              </a:lnSpc>
            </a:pPr>
            <a:r>
              <a:rPr lang="de-DE" sz="2000" b="1" strike="noStrike" spc="-1">
                <a:solidFill>
                  <a:srgbClr val="000000"/>
                </a:solidFill>
                <a:latin typeface="Calibri"/>
                <a:ea typeface="Calibri"/>
              </a:rPr>
              <a:t>Konflikte im Rahmen der Aufgabenerfüllung nach § 2 SGB VIII</a:t>
            </a:r>
            <a:endParaRPr lang="de-DE" sz="2000" b="0" strike="noStrike" spc="-1">
              <a:latin typeface="Arial"/>
            </a:endParaRPr>
          </a:p>
          <a:p>
            <a:pPr marL="216000" indent="-216000">
              <a:lnSpc>
                <a:spcPct val="100000"/>
              </a:lnSpc>
            </a:pPr>
            <a:endParaRPr lang="de-DE" sz="2000" b="0" strike="noStrike" spc="-1">
              <a:latin typeface="Arial"/>
            </a:endParaRPr>
          </a:p>
          <a:p>
            <a:pPr>
              <a:lnSpc>
                <a:spcPct val="100000"/>
              </a:lnSpc>
            </a:pPr>
            <a:endParaRPr lang="de-DE" sz="2000" b="0" strike="noStrike" spc="-1">
              <a:latin typeface="Arial"/>
            </a:endParaRPr>
          </a:p>
          <a:p>
            <a:pPr>
              <a:lnSpc>
                <a:spcPct val="100000"/>
              </a:lnSpc>
            </a:pPr>
            <a:endParaRPr lang="de-DE" sz="2000" b="0" strike="noStrike" spc="-1">
              <a:latin typeface="Arial"/>
            </a:endParaRPr>
          </a:p>
          <a:p>
            <a:pPr marL="169920" indent="-169560">
              <a:lnSpc>
                <a:spcPct val="100000"/>
              </a:lnSpc>
              <a:buClr>
                <a:srgbClr val="000000"/>
              </a:buClr>
              <a:buFont typeface="Wingdings" charset="2"/>
              <a:buChar char="-"/>
            </a:pPr>
            <a:r>
              <a:rPr lang="de-DE" sz="2000" b="1" strike="noStrike" spc="-1">
                <a:solidFill>
                  <a:srgbClr val="000000"/>
                </a:solidFill>
                <a:latin typeface="Calibri"/>
                <a:ea typeface="Calibri"/>
              </a:rPr>
              <a:t>Ländervorbehalt:</a:t>
            </a:r>
            <a:r>
              <a:rPr lang="de-DE" sz="2000" b="0" strike="noStrike" spc="-1">
                <a:solidFill>
                  <a:srgbClr val="000000"/>
                </a:solidFill>
                <a:latin typeface="Calibri"/>
                <a:ea typeface="Calibri"/>
              </a:rPr>
              <a:t> </a:t>
            </a:r>
            <a:endParaRPr lang="de-DE" sz="2000" b="0" strike="noStrike" spc="-1">
              <a:latin typeface="Arial"/>
            </a:endParaRPr>
          </a:p>
          <a:p>
            <a:pPr marL="169920" indent="-169560">
              <a:lnSpc>
                <a:spcPct val="100000"/>
              </a:lnSpc>
              <a:buClr>
                <a:srgbClr val="000000"/>
              </a:buClr>
              <a:buFont typeface="Wingdings" charset="2"/>
              <a:buChar char="-"/>
            </a:pPr>
            <a:r>
              <a:rPr lang="de-DE" sz="2000" b="0" strike="noStrike" spc="-1">
                <a:solidFill>
                  <a:srgbClr val="000000"/>
                </a:solidFill>
                <a:latin typeface="Calibri"/>
                <a:ea typeface="Calibri"/>
              </a:rPr>
              <a:t>Die Vorschrift verpflichtet daher den überörtlichen Träger </a:t>
            </a:r>
            <a:r>
              <a:rPr lang="de-DE" sz="2000" b="0" strike="noStrike" spc="-1">
                <a:solidFill>
                  <a:srgbClr val="000000"/>
                </a:solidFill>
                <a:latin typeface="Wingdings"/>
                <a:ea typeface="Calibri"/>
              </a:rPr>
              <a:t></a:t>
            </a:r>
            <a:r>
              <a:rPr lang="de-DE" sz="2000" b="0" strike="noStrike" spc="-1">
                <a:solidFill>
                  <a:srgbClr val="000000"/>
                </a:solidFill>
                <a:latin typeface="Times New Roman"/>
                <a:ea typeface="Calibri"/>
              </a:rPr>
              <a:t> Sicherstellungsauftrag bei Ländern</a:t>
            </a:r>
            <a:endParaRPr lang="de-DE" sz="2000" b="0" strike="noStrike" spc="-1">
              <a:latin typeface="Arial"/>
            </a:endParaRPr>
          </a:p>
          <a:p>
            <a:pPr>
              <a:lnSpc>
                <a:spcPct val="100000"/>
              </a:lnSpc>
            </a:pPr>
            <a:endParaRPr lang="de-DE" sz="2000" b="0" strike="noStrike" spc="-1">
              <a:latin typeface="Arial"/>
            </a:endParaRPr>
          </a:p>
        </p:txBody>
      </p:sp>
      <p:sp>
        <p:nvSpPr>
          <p:cNvPr id="531" name="Foliennummernplatzhalter 3"/>
          <p:cNvSpPr txBox="1"/>
          <p:nvPr/>
        </p:nvSpPr>
        <p:spPr>
          <a:xfrm>
            <a:off x="3847680" y="9433440"/>
            <a:ext cx="2949480" cy="495720"/>
          </a:xfrm>
          <a:prstGeom prst="rect">
            <a:avLst/>
          </a:prstGeom>
          <a:noFill/>
          <a:ln w="0">
            <a:noFill/>
          </a:ln>
        </p:spPr>
        <p:txBody>
          <a:bodyPr lIns="0" tIns="0" rIns="0" bIns="0" anchor="b">
            <a:noAutofit/>
          </a:bodyPr>
          <a:lstStyle/>
          <a:p>
            <a:pPr algn="r">
              <a:lnSpc>
                <a:spcPct val="100000"/>
              </a:lnSpc>
            </a:pPr>
            <a:fld id="{33372FB1-8DF2-4874-BF14-E55773520FCF}" type="slidenum">
              <a:rPr lang="de-DE" sz="1300" b="0" strike="noStrike" spc="-1">
                <a:solidFill>
                  <a:srgbClr val="000000"/>
                </a:solidFill>
                <a:latin typeface="Times New Roman"/>
                <a:ea typeface="+mn-ea"/>
              </a:rPr>
              <a:t>2</a:t>
            </a:fld>
            <a:endParaRPr lang="de-DE" sz="1300" b="0" strike="noStrike" spc="-1">
              <a:latin typeface="Times New Roman"/>
            </a:endParaRPr>
          </a:p>
        </p:txBody>
      </p:sp>
    </p:spTree>
    <p:extLst>
      <p:ext uri="{BB962C8B-B14F-4D97-AF65-F5344CB8AC3E}">
        <p14:creationId xmlns:p14="http://schemas.microsoft.com/office/powerpoint/2010/main" val="5545216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533400" y="763588"/>
            <a:ext cx="6704013" cy="377190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B10B7CA3-26A3-4B8C-B6B8-1864C408237A}" type="slidenum">
              <a:rPr lang="de-DE" smtClean="0"/>
              <a:t>20</a:t>
            </a:fld>
            <a:endParaRPr lang="de-DE"/>
          </a:p>
        </p:txBody>
      </p:sp>
    </p:spTree>
    <p:extLst>
      <p:ext uri="{BB962C8B-B14F-4D97-AF65-F5344CB8AC3E}">
        <p14:creationId xmlns:p14="http://schemas.microsoft.com/office/powerpoint/2010/main" val="7621271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533400" y="763588"/>
            <a:ext cx="6704013" cy="377190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B10B7CA3-26A3-4B8C-B6B8-1864C408237A}" type="slidenum">
              <a:rPr lang="de-DE" smtClean="0"/>
              <a:t>21</a:t>
            </a:fld>
            <a:endParaRPr lang="de-DE"/>
          </a:p>
        </p:txBody>
      </p:sp>
    </p:spTree>
    <p:extLst>
      <p:ext uri="{BB962C8B-B14F-4D97-AF65-F5344CB8AC3E}">
        <p14:creationId xmlns:p14="http://schemas.microsoft.com/office/powerpoint/2010/main" val="35540519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533400" y="763588"/>
            <a:ext cx="6704013" cy="377190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B10B7CA3-26A3-4B8C-B6B8-1864C408237A}" type="slidenum">
              <a:rPr lang="de-DE" smtClean="0"/>
              <a:t>22</a:t>
            </a:fld>
            <a:endParaRPr lang="de-DE"/>
          </a:p>
        </p:txBody>
      </p:sp>
    </p:spTree>
    <p:extLst>
      <p:ext uri="{BB962C8B-B14F-4D97-AF65-F5344CB8AC3E}">
        <p14:creationId xmlns:p14="http://schemas.microsoft.com/office/powerpoint/2010/main" val="31949732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533400" y="763588"/>
            <a:ext cx="6704013" cy="377190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B10B7CA3-26A3-4B8C-B6B8-1864C408237A}" type="slidenum">
              <a:rPr lang="de-DE" smtClean="0"/>
              <a:t>23</a:t>
            </a:fld>
            <a:endParaRPr lang="de-DE"/>
          </a:p>
        </p:txBody>
      </p:sp>
    </p:spTree>
    <p:extLst>
      <p:ext uri="{BB962C8B-B14F-4D97-AF65-F5344CB8AC3E}">
        <p14:creationId xmlns:p14="http://schemas.microsoft.com/office/powerpoint/2010/main" val="10149066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533400" y="763588"/>
            <a:ext cx="6704013" cy="377190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B10B7CA3-26A3-4B8C-B6B8-1864C408237A}" type="slidenum">
              <a:rPr lang="de-DE" smtClean="0"/>
              <a:t>24</a:t>
            </a:fld>
            <a:endParaRPr lang="de-DE"/>
          </a:p>
        </p:txBody>
      </p:sp>
    </p:spTree>
    <p:extLst>
      <p:ext uri="{BB962C8B-B14F-4D97-AF65-F5344CB8AC3E}">
        <p14:creationId xmlns:p14="http://schemas.microsoft.com/office/powerpoint/2010/main" val="34365935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533400" y="763588"/>
            <a:ext cx="6704013" cy="377190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B10B7CA3-26A3-4B8C-B6B8-1864C408237A}" type="slidenum">
              <a:rPr lang="de-DE" smtClean="0"/>
              <a:t>25</a:t>
            </a:fld>
            <a:endParaRPr lang="de-DE"/>
          </a:p>
        </p:txBody>
      </p:sp>
    </p:spTree>
    <p:extLst>
      <p:ext uri="{BB962C8B-B14F-4D97-AF65-F5344CB8AC3E}">
        <p14:creationId xmlns:p14="http://schemas.microsoft.com/office/powerpoint/2010/main" val="11482959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533400" y="763588"/>
            <a:ext cx="6704013" cy="377190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B10B7CA3-26A3-4B8C-B6B8-1864C408237A}" type="slidenum">
              <a:rPr lang="de-DE" smtClean="0"/>
              <a:t>26</a:t>
            </a:fld>
            <a:endParaRPr lang="de-DE"/>
          </a:p>
        </p:txBody>
      </p:sp>
    </p:spTree>
    <p:extLst>
      <p:ext uri="{BB962C8B-B14F-4D97-AF65-F5344CB8AC3E}">
        <p14:creationId xmlns:p14="http://schemas.microsoft.com/office/powerpoint/2010/main" val="33175384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533400" y="763588"/>
            <a:ext cx="6704013" cy="377190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B10B7CA3-26A3-4B8C-B6B8-1864C408237A}" type="slidenum">
              <a:rPr lang="de-DE" smtClean="0"/>
              <a:t>27</a:t>
            </a:fld>
            <a:endParaRPr lang="de-DE"/>
          </a:p>
        </p:txBody>
      </p:sp>
    </p:spTree>
    <p:extLst>
      <p:ext uri="{BB962C8B-B14F-4D97-AF65-F5344CB8AC3E}">
        <p14:creationId xmlns:p14="http://schemas.microsoft.com/office/powerpoint/2010/main" val="42399597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533400" y="763588"/>
            <a:ext cx="6704013" cy="377190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B10B7CA3-26A3-4B8C-B6B8-1864C408237A}" type="slidenum">
              <a:rPr lang="de-DE" smtClean="0"/>
              <a:t>28</a:t>
            </a:fld>
            <a:endParaRPr lang="de-DE"/>
          </a:p>
        </p:txBody>
      </p:sp>
    </p:spTree>
    <p:extLst>
      <p:ext uri="{BB962C8B-B14F-4D97-AF65-F5344CB8AC3E}">
        <p14:creationId xmlns:p14="http://schemas.microsoft.com/office/powerpoint/2010/main" val="9491129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7" name="PlaceHolder 1"/>
          <p:cNvSpPr>
            <a:spLocks noGrp="1" noRot="1" noChangeAspect="1"/>
          </p:cNvSpPr>
          <p:nvPr>
            <p:ph type="sldImg"/>
          </p:nvPr>
        </p:nvSpPr>
        <p:spPr>
          <a:xfrm>
            <a:off x="90488" y="754063"/>
            <a:ext cx="6616700" cy="3722687"/>
          </a:xfrm>
          <a:prstGeom prst="rect">
            <a:avLst/>
          </a:prstGeom>
        </p:spPr>
      </p:sp>
      <p:sp>
        <p:nvSpPr>
          <p:cNvPr id="518" name="PlaceHolder 2"/>
          <p:cNvSpPr>
            <a:spLocks noGrp="1"/>
          </p:cNvSpPr>
          <p:nvPr>
            <p:ph type="body"/>
          </p:nvPr>
        </p:nvSpPr>
        <p:spPr>
          <a:xfrm>
            <a:off x="679680" y="4716360"/>
            <a:ext cx="5437440" cy="4467600"/>
          </a:xfrm>
          <a:prstGeom prst="rect">
            <a:avLst/>
          </a:prstGeom>
        </p:spPr>
        <p:txBody>
          <a:bodyPr lIns="0" tIns="0" rIns="0" bIns="0">
            <a:noAutofit/>
          </a:bodyPr>
          <a:lstStyle/>
          <a:p>
            <a:pPr marL="216000" indent="-216000">
              <a:lnSpc>
                <a:spcPct val="100000"/>
              </a:lnSpc>
            </a:pPr>
            <a:r>
              <a:rPr lang="de-DE" sz="2000" b="1" strike="noStrike" spc="-1" dirty="0">
                <a:latin typeface="Arial"/>
              </a:rPr>
              <a:t>Dieses Selbstverständnis </a:t>
            </a:r>
            <a:r>
              <a:rPr lang="de-DE" sz="2000" b="1" strike="noStrike" spc="-1" dirty="0" err="1">
                <a:latin typeface="Arial"/>
              </a:rPr>
              <a:t>Ombudschaftlicher</a:t>
            </a:r>
            <a:r>
              <a:rPr lang="de-DE" sz="2000" b="1" strike="noStrike" spc="-1" dirty="0">
                <a:latin typeface="Arial"/>
              </a:rPr>
              <a:t> Arbeit findet sich auch in der Gesetzesbegründung zum 9a wieder: </a:t>
            </a:r>
            <a:endParaRPr lang="de-DE" sz="2000" b="0" strike="noStrike" spc="-1" dirty="0">
              <a:latin typeface="Arial"/>
            </a:endParaRPr>
          </a:p>
          <a:p>
            <a:pPr marL="216000" indent="-216000">
              <a:lnSpc>
                <a:spcPct val="100000"/>
              </a:lnSpc>
            </a:pPr>
            <a:r>
              <a:rPr lang="de-DE" sz="2000" b="0" strike="noStrike" spc="-1" dirty="0">
                <a:latin typeface="Arial"/>
              </a:rPr>
              <a:t>(</a:t>
            </a:r>
            <a:r>
              <a:rPr lang="de-DE" sz="2000" b="0" u="sng" strike="noStrike" spc="-1" dirty="0">
                <a:solidFill>
                  <a:srgbClr val="000000"/>
                </a:solidFill>
                <a:uFillTx/>
                <a:latin typeface="Calibri"/>
                <a:ea typeface="Calibri"/>
                <a:hlinkClick r:id="rId3"/>
              </a:rPr>
              <a:t>https://dip21.bundestag.de/dip21/btd/19/261/1926107.pdf</a:t>
            </a:r>
            <a:r>
              <a:rPr lang="de-DE" sz="2000" b="0" strike="noStrike" spc="-1" dirty="0">
                <a:solidFill>
                  <a:srgbClr val="000000"/>
                </a:solidFill>
                <a:latin typeface="Calibri"/>
                <a:ea typeface="Calibri"/>
              </a:rPr>
              <a:t>, S. 48)</a:t>
            </a:r>
            <a:endParaRPr lang="de-DE" sz="2000" b="0" strike="noStrike" spc="-1" dirty="0">
              <a:latin typeface="Arial"/>
            </a:endParaRPr>
          </a:p>
          <a:p>
            <a:pPr marL="216000" indent="-216000">
              <a:lnSpc>
                <a:spcPct val="100000"/>
              </a:lnSpc>
            </a:pPr>
            <a:endParaRPr lang="de-DE" sz="2000" b="0" strike="noStrike" spc="-1" dirty="0">
              <a:latin typeface="Arial"/>
            </a:endParaRPr>
          </a:p>
          <a:p>
            <a:pPr marL="216000" indent="-216000">
              <a:lnSpc>
                <a:spcPct val="100000"/>
              </a:lnSpc>
            </a:pPr>
            <a:r>
              <a:rPr lang="de-DE" sz="2000" b="0" strike="noStrike" spc="-1" dirty="0">
                <a:solidFill>
                  <a:srgbClr val="00339E"/>
                </a:solidFill>
                <a:latin typeface="Calibri"/>
                <a:ea typeface="Calibri"/>
              </a:rPr>
              <a:t>im Alltag der Kinder- und Jugendhilfe entstehen Konflikte zwischen den Trägern der Jugendhilfe und ihren </a:t>
            </a:r>
            <a:r>
              <a:rPr lang="de-DE" sz="2000" b="0" strike="noStrike" spc="-1" dirty="0" err="1">
                <a:solidFill>
                  <a:srgbClr val="00339E"/>
                </a:solidFill>
                <a:latin typeface="Calibri"/>
                <a:ea typeface="Calibri"/>
              </a:rPr>
              <a:t>Adressat:innen</a:t>
            </a:r>
            <a:r>
              <a:rPr lang="de-DE" sz="2000" b="0" strike="noStrike" spc="-1" dirty="0">
                <a:solidFill>
                  <a:srgbClr val="00339E"/>
                </a:solidFill>
                <a:latin typeface="Calibri"/>
                <a:ea typeface="Calibri"/>
              </a:rPr>
              <a:t> bzgl. Leistungsgewährung, fachlichem Handeln und in Kommunikationsprozessen</a:t>
            </a:r>
            <a:endParaRPr lang="de-DE" sz="2000" b="0" strike="noStrike" spc="-1" dirty="0">
              <a:latin typeface="Arial"/>
            </a:endParaRPr>
          </a:p>
          <a:p>
            <a:pPr marL="216000" indent="-216000">
              <a:lnSpc>
                <a:spcPct val="100000"/>
              </a:lnSpc>
            </a:pPr>
            <a:r>
              <a:rPr lang="de-DE" sz="2000" b="0" strike="noStrike" spc="-1" dirty="0">
                <a:solidFill>
                  <a:srgbClr val="00339E"/>
                </a:solidFill>
                <a:latin typeface="Calibri"/>
                <a:ea typeface="Calibri"/>
              </a:rPr>
              <a:t>junge Menschen und ihre Familien können „…ihre Rechte aufgrund der bestehenden strukturellen Machtasymmetrie häufig nicht oder nicht umfassend verwirklichen – entweder weil sie diese Rechte nicht kennen oder sich aus unterschiedlichen Gründen nicht in der Lage sehen, diese im Rahmen der vorhandenen Strukturen des Rechtsstaates einzufordern.“</a:t>
            </a:r>
            <a:endParaRPr lang="de-DE" sz="2000" b="0" strike="noStrike" spc="-1" dirty="0">
              <a:latin typeface="Arial"/>
            </a:endParaRPr>
          </a:p>
          <a:p>
            <a:pPr marL="216000" indent="-216000">
              <a:lnSpc>
                <a:spcPct val="100000"/>
              </a:lnSpc>
            </a:pPr>
            <a:r>
              <a:rPr lang="de-DE" sz="2000" b="0" strike="noStrike" spc="-1" dirty="0">
                <a:solidFill>
                  <a:srgbClr val="00339E"/>
                </a:solidFill>
                <a:latin typeface="Calibri"/>
                <a:ea typeface="Calibri"/>
              </a:rPr>
              <a:t> „Aus dem wachsenden Bewusstsein, dass die Kinder- und Jugendhilfe in besonderer Weise von einer strukturellen Machtasymmetrie zwischen professionellen Helfern und Hilfe- bzw. Leistungsempfängern geprägt ist, sind seit einigen Jahren Initiativen </a:t>
            </a:r>
            <a:r>
              <a:rPr lang="de-DE" sz="2000" b="0" strike="noStrike" spc="-1" dirty="0" err="1">
                <a:solidFill>
                  <a:srgbClr val="00339E"/>
                </a:solidFill>
                <a:latin typeface="Calibri"/>
                <a:ea typeface="Calibri"/>
              </a:rPr>
              <a:t>ombudsschaftlicher</a:t>
            </a:r>
            <a:r>
              <a:rPr lang="de-DE" sz="2000" b="0" strike="noStrike" spc="-1" dirty="0">
                <a:solidFill>
                  <a:srgbClr val="00339E"/>
                </a:solidFill>
                <a:latin typeface="Calibri"/>
                <a:ea typeface="Calibri"/>
              </a:rPr>
              <a:t> Beratung […] entstanden.“</a:t>
            </a:r>
            <a:endParaRPr lang="de-DE" sz="2000" b="0" strike="noStrike" spc="-1" dirty="0">
              <a:latin typeface="Arial"/>
            </a:endParaRPr>
          </a:p>
          <a:p>
            <a:pPr marL="216000" indent="-216000">
              <a:lnSpc>
                <a:spcPct val="100000"/>
              </a:lnSpc>
            </a:pPr>
            <a:r>
              <a:rPr lang="de-DE" sz="2000" b="0" strike="noStrike" spc="-1" dirty="0">
                <a:solidFill>
                  <a:srgbClr val="00339E"/>
                </a:solidFill>
                <a:latin typeface="Calibri"/>
                <a:ea typeface="Calibri"/>
              </a:rPr>
              <a:t>„…gab es in der Arbeitsgruppe „SGB VIII: Mitreden-Mitgestalten“ das klare Votum, unabhängige Ombudsstellen verbindlich gesetzlich zu verankern.“</a:t>
            </a:r>
            <a:endParaRPr lang="de-DE" sz="2000" b="0" strike="noStrike" spc="-1" dirty="0">
              <a:latin typeface="Arial"/>
            </a:endParaRPr>
          </a:p>
          <a:p>
            <a:pPr marL="216000" indent="-216000">
              <a:lnSpc>
                <a:spcPct val="100000"/>
              </a:lnSpc>
            </a:pPr>
            <a:endParaRPr lang="de-DE" sz="2000" b="0" strike="noStrike" spc="-1" dirty="0">
              <a:latin typeface="Arial"/>
            </a:endParaRPr>
          </a:p>
          <a:p>
            <a:pPr marL="216000" indent="-216000">
              <a:lnSpc>
                <a:spcPct val="100000"/>
              </a:lnSpc>
            </a:pPr>
            <a:endParaRPr lang="de-DE" sz="2000" b="0" strike="noStrike" spc="-1" dirty="0">
              <a:latin typeface="Arial"/>
            </a:endParaRPr>
          </a:p>
          <a:p>
            <a:pPr marL="216000" indent="-216000">
              <a:lnSpc>
                <a:spcPct val="100000"/>
              </a:lnSpc>
            </a:pPr>
            <a:r>
              <a:rPr lang="de-DE" sz="2000" b="1" strike="noStrike" spc="-1" dirty="0">
                <a:solidFill>
                  <a:srgbClr val="00339E"/>
                </a:solidFill>
                <a:latin typeface="Calibri"/>
                <a:ea typeface="Calibri"/>
              </a:rPr>
              <a:t>FUN FACT: </a:t>
            </a:r>
            <a:r>
              <a:rPr lang="de-DE" sz="2000" b="0" strike="noStrike" spc="-1" dirty="0">
                <a:solidFill>
                  <a:srgbClr val="00339E"/>
                </a:solidFill>
                <a:latin typeface="Calibri"/>
                <a:ea typeface="Calibri"/>
              </a:rPr>
              <a:t>Die Idee der Ombudschaft ist durchaus nicht neu – es gab sie schon einmal in der Geschichte der Sozialen Arbeit, wie so vieles, was dann im Zuge der Machtergreifung der Nationalsozialisten nach und nach vernichtet wurde. Also die Notwendigkeit unabhängiger, also nicht in die behördlichen/staatlichen Strukturen eingebundener Anlaufstellen, bei denen sich Menschen Informationen über ihre wohlfahrtsstaatlichen Anspruchsrechte und Möglichkeiten beraten und bei deren Durchsetzung Unterstützung holen können, heute würde man sagen Ombudsstellen, war den PionierInnen Sozialer Arbeit (Menschen wie Jeanette Schwerin, Alice Salomon, Felix Adler - interessanterweise waren sie fast ausnahmslos jüdischer Herkunft bzw. Sozialisation) ebenso bewusst wie Konzepte  lebensweltorientierter Sozialer Arbeit, die damals zwar nicht genannt wurden, aber genau dies beinhalteten. Bemerkenswert: eine unabhängige Anlaufstelle für </a:t>
            </a:r>
            <a:r>
              <a:rPr lang="de-DE" sz="2000" b="0" strike="noStrike" spc="-1" dirty="0" err="1">
                <a:solidFill>
                  <a:srgbClr val="00339E"/>
                </a:solidFill>
                <a:latin typeface="Calibri"/>
                <a:ea typeface="Calibri"/>
              </a:rPr>
              <a:t>Adressat:innen</a:t>
            </a:r>
            <a:r>
              <a:rPr lang="de-DE" sz="2000" b="0" strike="noStrike" spc="-1" dirty="0">
                <a:solidFill>
                  <a:srgbClr val="00339E"/>
                </a:solidFill>
                <a:latin typeface="Calibri"/>
                <a:ea typeface="Calibri"/>
              </a:rPr>
              <a:t>,  an den Anfängen Sozialer Arbeit vor mehr als 100 Jahren schon einmal für wichtig befunden, ist erst jetzt im Bundesgesetz verankert worden </a:t>
            </a:r>
            <a:r>
              <a:rPr lang="de-DE" sz="2000" b="1" strike="noStrike" spc="-1" dirty="0">
                <a:solidFill>
                  <a:srgbClr val="00339E"/>
                </a:solidFill>
                <a:latin typeface="Calibri"/>
                <a:ea typeface="Calibri"/>
              </a:rPr>
              <a:t>(FUN FACT 2: </a:t>
            </a:r>
            <a:r>
              <a:rPr lang="de-DE" sz="2000" b="0" strike="noStrike" spc="-1" dirty="0">
                <a:solidFill>
                  <a:srgbClr val="00339E"/>
                </a:solidFill>
                <a:latin typeface="Calibri"/>
                <a:ea typeface="Calibri"/>
              </a:rPr>
              <a:t>die erste Ombudsstelle wie wir sie heute kennen gab es dann auch wieder in Berlin: 2001 gründete sich der Berliner Rechtshilfefonds Jugendhilfe BRJ). </a:t>
            </a:r>
            <a:endParaRPr lang="de-DE" sz="2000" b="0" strike="noStrike" spc="-1" dirty="0">
              <a:latin typeface="Arial"/>
            </a:endParaRPr>
          </a:p>
        </p:txBody>
      </p:sp>
      <p:sp>
        <p:nvSpPr>
          <p:cNvPr id="519" name="Foliennummernplatzhalter 3"/>
          <p:cNvSpPr txBox="1"/>
          <p:nvPr/>
        </p:nvSpPr>
        <p:spPr>
          <a:xfrm>
            <a:off x="3847680" y="9433440"/>
            <a:ext cx="2949480" cy="495720"/>
          </a:xfrm>
          <a:prstGeom prst="rect">
            <a:avLst/>
          </a:prstGeom>
          <a:noFill/>
          <a:ln w="0">
            <a:noFill/>
          </a:ln>
        </p:spPr>
        <p:txBody>
          <a:bodyPr lIns="0" tIns="0" rIns="0" bIns="0" anchor="b">
            <a:noAutofit/>
          </a:bodyPr>
          <a:lstStyle/>
          <a:p>
            <a:pPr algn="r">
              <a:lnSpc>
                <a:spcPct val="100000"/>
              </a:lnSpc>
            </a:pPr>
            <a:fld id="{BCEA64BC-B8E6-446B-91E5-3B1D31E30723}" type="slidenum">
              <a:rPr lang="de-DE" sz="1300" b="0" strike="noStrike" spc="-1">
                <a:solidFill>
                  <a:srgbClr val="000000"/>
                </a:solidFill>
                <a:latin typeface="Times New Roman"/>
                <a:ea typeface="+mn-ea"/>
              </a:rPr>
              <a:t>3</a:t>
            </a:fld>
            <a:endParaRPr lang="de-DE" sz="1300" b="0" strike="noStrike" spc="-1">
              <a:latin typeface="Times New Roman"/>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3" name="PlaceHolder 1"/>
          <p:cNvSpPr>
            <a:spLocks noGrp="1" noRot="1" noChangeAspect="1"/>
          </p:cNvSpPr>
          <p:nvPr>
            <p:ph type="sldImg"/>
          </p:nvPr>
        </p:nvSpPr>
        <p:spPr>
          <a:xfrm>
            <a:off x="139700" y="766763"/>
            <a:ext cx="6824663" cy="3838575"/>
          </a:xfrm>
          <a:prstGeom prst="rect">
            <a:avLst/>
          </a:prstGeom>
          <a:ln w="0">
            <a:noFill/>
          </a:ln>
        </p:spPr>
      </p:sp>
      <p:sp>
        <p:nvSpPr>
          <p:cNvPr id="834" name="PlaceHolder 2"/>
          <p:cNvSpPr>
            <a:spLocks noGrp="1"/>
          </p:cNvSpPr>
          <p:nvPr>
            <p:ph type="body"/>
          </p:nvPr>
        </p:nvSpPr>
        <p:spPr>
          <a:xfrm>
            <a:off x="711000" y="4862160"/>
            <a:ext cx="5681880" cy="4604760"/>
          </a:xfrm>
          <a:prstGeom prst="rect">
            <a:avLst/>
          </a:prstGeom>
          <a:noFill/>
          <a:ln w="0">
            <a:noFill/>
          </a:ln>
        </p:spPr>
        <p:txBody>
          <a:bodyPr lIns="88920" tIns="44280" rIns="88920" bIns="44280" anchor="t">
            <a:noAutofit/>
          </a:bodyPr>
          <a:lstStyle/>
          <a:p>
            <a:pPr marL="216000" indent="0">
              <a:lnSpc>
                <a:spcPct val="100000"/>
              </a:lnSpc>
              <a:buNone/>
            </a:pPr>
            <a:r>
              <a:rPr lang="de-DE" sz="2000" b="1" strike="noStrike" spc="-1">
                <a:solidFill>
                  <a:srgbClr val="000000"/>
                </a:solidFill>
                <a:latin typeface="Arial"/>
              </a:rPr>
              <a:t>Ombudschaftliche Arbeit im Verein hat folgende Schwerpunkte</a:t>
            </a:r>
            <a:r>
              <a:rPr lang="de-DE" sz="2000" b="0" strike="noStrike" spc="-1">
                <a:solidFill>
                  <a:srgbClr val="000000"/>
                </a:solidFill>
                <a:latin typeface="Arial"/>
              </a:rPr>
              <a:t>:</a:t>
            </a:r>
          </a:p>
          <a:p>
            <a:pPr marL="216000" indent="0">
              <a:lnSpc>
                <a:spcPct val="100000"/>
              </a:lnSpc>
              <a:buNone/>
            </a:pPr>
            <a:r>
              <a:rPr lang="de-DE" sz="2000" b="0" strike="noStrike" spc="-1">
                <a:solidFill>
                  <a:srgbClr val="000000"/>
                </a:solidFill>
                <a:latin typeface="Arial"/>
              </a:rPr>
              <a:t>Problematiken und Herausforderungen im Bereich </a:t>
            </a:r>
          </a:p>
          <a:p>
            <a:pPr marL="216000" indent="0">
              <a:lnSpc>
                <a:spcPct val="100000"/>
              </a:lnSpc>
              <a:buNone/>
            </a:pPr>
            <a:r>
              <a:rPr lang="de-DE" sz="2000" b="1" strike="noStrike" spc="-1">
                <a:solidFill>
                  <a:srgbClr val="000000"/>
                </a:solidFill>
                <a:latin typeface="Arial"/>
              </a:rPr>
              <a:t>Leitungsgewährung</a:t>
            </a:r>
            <a:r>
              <a:rPr lang="de-DE" sz="2000" b="0" strike="noStrike" spc="-1">
                <a:solidFill>
                  <a:srgbClr val="000000"/>
                </a:solidFill>
                <a:latin typeface="Arial"/>
              </a:rPr>
              <a:t> (omB), </a:t>
            </a:r>
          </a:p>
          <a:p>
            <a:pPr marL="216000" indent="0">
              <a:lnSpc>
                <a:spcPct val="100000"/>
              </a:lnSpc>
              <a:buNone/>
            </a:pPr>
            <a:r>
              <a:rPr lang="de-DE" sz="2000" b="1" strike="noStrike" spc="-1">
                <a:solidFill>
                  <a:srgbClr val="000000"/>
                </a:solidFill>
                <a:latin typeface="Arial"/>
              </a:rPr>
              <a:t>Leistungserbringung</a:t>
            </a:r>
            <a:r>
              <a:rPr lang="de-DE" sz="2000" b="0" strike="noStrike" spc="-1">
                <a:solidFill>
                  <a:srgbClr val="000000"/>
                </a:solidFill>
                <a:latin typeface="Arial"/>
              </a:rPr>
              <a:t> (BeMiBe) und </a:t>
            </a:r>
          </a:p>
          <a:p>
            <a:pPr marL="216000" indent="0">
              <a:lnSpc>
                <a:spcPct val="100000"/>
              </a:lnSpc>
              <a:buNone/>
            </a:pPr>
            <a:r>
              <a:rPr lang="de-DE" sz="2000" b="0" strike="noStrike" spc="-1">
                <a:solidFill>
                  <a:srgbClr val="000000"/>
                </a:solidFill>
                <a:latin typeface="Arial"/>
              </a:rPr>
              <a:t>beim </a:t>
            </a:r>
            <a:r>
              <a:rPr lang="de-DE" sz="2000" b="1" strike="noStrike" spc="-1">
                <a:solidFill>
                  <a:srgbClr val="000000"/>
                </a:solidFill>
                <a:latin typeface="Arial"/>
              </a:rPr>
              <a:t>Übergang in die Selbstständigkeit</a:t>
            </a:r>
            <a:r>
              <a:rPr lang="de-DE" sz="2000" b="0" strike="noStrike" spc="-1">
                <a:solidFill>
                  <a:srgbClr val="000000"/>
                </a:solidFill>
                <a:latin typeface="Arial"/>
              </a:rPr>
              <a:t> (Careleaver)</a:t>
            </a:r>
          </a:p>
          <a:p>
            <a:pPr marL="216000" indent="0">
              <a:lnSpc>
                <a:spcPct val="100000"/>
              </a:lnSpc>
              <a:buNone/>
            </a:pPr>
            <a:endParaRPr lang="de-DE" sz="2000" b="0" strike="noStrike" spc="-1">
              <a:solidFill>
                <a:srgbClr val="000000"/>
              </a:solidFill>
              <a:latin typeface="Arial"/>
            </a:endParaRPr>
          </a:p>
          <a:p>
            <a:pPr marL="216000" indent="0">
              <a:lnSpc>
                <a:spcPct val="100000"/>
              </a:lnSpc>
              <a:buNone/>
            </a:pPr>
            <a:r>
              <a:rPr lang="de-DE" sz="2000" b="0" strike="noStrike" spc="-1">
                <a:solidFill>
                  <a:srgbClr val="000000"/>
                </a:solidFill>
                <a:latin typeface="Arial"/>
              </a:rPr>
              <a:t>Ergänzend noch zu sagen:</a:t>
            </a:r>
          </a:p>
          <a:p>
            <a:pPr marL="216000" indent="0">
              <a:lnSpc>
                <a:spcPct val="100000"/>
              </a:lnSpc>
              <a:buNone/>
            </a:pPr>
            <a:r>
              <a:rPr lang="de-DE" sz="1100" b="0" strike="noStrike" spc="-1">
                <a:solidFill>
                  <a:srgbClr val="000000"/>
                </a:solidFill>
                <a:latin typeface="Arial"/>
              </a:rPr>
              <a:t>BeMiBe - kommunale Förderung</a:t>
            </a:r>
          </a:p>
          <a:p>
            <a:pPr marL="216000" indent="0">
              <a:lnSpc>
                <a:spcPct val="100000"/>
              </a:lnSpc>
              <a:buNone/>
            </a:pPr>
            <a:r>
              <a:rPr lang="de-DE" sz="1100" b="0" strike="noStrike" spc="-1">
                <a:solidFill>
                  <a:srgbClr val="000000"/>
                </a:solidFill>
                <a:latin typeface="Arial"/>
              </a:rPr>
              <a:t>Careleaverzentrum - Stiftungsförderung</a:t>
            </a:r>
          </a:p>
          <a:p>
            <a:pPr marL="216000" indent="0">
              <a:lnSpc>
                <a:spcPct val="100000"/>
              </a:lnSpc>
              <a:buNone/>
            </a:pPr>
            <a:endParaRPr lang="de-DE" sz="1100" b="0" strike="noStrike" spc="-1">
              <a:solidFill>
                <a:srgbClr val="000000"/>
              </a:solidFill>
              <a:latin typeface="Arial"/>
            </a:endParaRPr>
          </a:p>
          <a:p>
            <a:pPr marL="216000" indent="0">
              <a:lnSpc>
                <a:spcPct val="100000"/>
              </a:lnSpc>
              <a:buNone/>
            </a:pPr>
            <a:endParaRPr lang="de-DE" sz="1100" b="0" strike="noStrike" spc="-1">
              <a:solidFill>
                <a:srgbClr val="000000"/>
              </a:solidFill>
              <a:latin typeface="Arial"/>
            </a:endParaRPr>
          </a:p>
          <a:p>
            <a:pPr marL="216000" indent="0">
              <a:lnSpc>
                <a:spcPct val="100000"/>
              </a:lnSpc>
              <a:buNone/>
            </a:pPr>
            <a:r>
              <a:rPr lang="de-DE" sz="2000" b="0" strike="noStrike" spc="-1">
                <a:solidFill>
                  <a:srgbClr val="000000"/>
                </a:solidFill>
                <a:latin typeface="Arial"/>
              </a:rPr>
              <a:t>Erfahrungen von Jugendhilfeadressat*innen eine Plattform geben </a:t>
            </a:r>
          </a:p>
          <a:p>
            <a:pPr marL="171360" indent="-171360">
              <a:lnSpc>
                <a:spcPct val="100000"/>
              </a:lnSpc>
              <a:buClr>
                <a:srgbClr val="000000"/>
              </a:buClr>
              <a:buFont typeface="Wingdings" charset="2"/>
              <a:buChar char="-"/>
            </a:pPr>
            <a:r>
              <a:rPr lang="de-DE" sz="2000" b="0" strike="noStrike" spc="-1">
                <a:solidFill>
                  <a:srgbClr val="000000"/>
                </a:solidFill>
                <a:latin typeface="Arial"/>
              </a:rPr>
              <a:t>in Projekten mit Jugendhilfeerfahrenen </a:t>
            </a:r>
          </a:p>
          <a:p>
            <a:pPr marL="171360" indent="-171360">
              <a:lnSpc>
                <a:spcPct val="100000"/>
              </a:lnSpc>
              <a:buClr>
                <a:srgbClr val="000000"/>
              </a:buClr>
              <a:buFont typeface="Wingdings" charset="2"/>
              <a:buChar char="-"/>
            </a:pPr>
            <a:r>
              <a:rPr lang="de-DE" sz="2000" b="0" strike="noStrike" spc="-1">
                <a:solidFill>
                  <a:srgbClr val="000000"/>
                </a:solidFill>
                <a:latin typeface="Arial"/>
              </a:rPr>
              <a:t>Auch z.B. Broschüre Erfahrungen mit gU und FEM in Jugendhilfe und Psychiatrie  </a:t>
            </a:r>
          </a:p>
          <a:p>
            <a:pPr indent="0">
              <a:lnSpc>
                <a:spcPct val="100000"/>
              </a:lnSpc>
              <a:buNone/>
            </a:pPr>
            <a:r>
              <a:rPr lang="de-DE" sz="2000" b="0" strike="noStrike" spc="-1">
                <a:solidFill>
                  <a:srgbClr val="000000"/>
                </a:solidFill>
                <a:latin typeface="Wingdings"/>
              </a:rPr>
              <a:t></a:t>
            </a:r>
            <a:r>
              <a:rPr lang="de-DE" sz="2000" b="0" strike="noStrike" spc="-1">
                <a:solidFill>
                  <a:srgbClr val="000000"/>
                </a:solidFill>
                <a:latin typeface="Times New Roman"/>
              </a:rPr>
              <a:t> Alles auf Homepage zu finden</a:t>
            </a:r>
            <a:endParaRPr lang="de-DE" sz="2000" b="0" strike="noStrike" spc="-1">
              <a:solidFill>
                <a:srgbClr val="000000"/>
              </a:solidFill>
              <a:latin typeface="Arial"/>
            </a:endParaRPr>
          </a:p>
          <a:p>
            <a:pPr indent="0">
              <a:lnSpc>
                <a:spcPct val="100000"/>
              </a:lnSpc>
              <a:buNone/>
            </a:pPr>
            <a:endParaRPr lang="de-DE" sz="2000" b="0" strike="noStrike" spc="-1">
              <a:solidFill>
                <a:srgbClr val="000000"/>
              </a:solidFill>
              <a:latin typeface="Arial"/>
            </a:endParaRPr>
          </a:p>
          <a:p>
            <a:pPr indent="0">
              <a:lnSpc>
                <a:spcPct val="100000"/>
              </a:lnSpc>
              <a:buNone/>
            </a:pPr>
            <a:r>
              <a:rPr lang="de-DE" sz="2000" b="0" strike="noStrike" spc="-1">
                <a:solidFill>
                  <a:srgbClr val="000000"/>
                </a:solidFill>
                <a:latin typeface="Times New Roman"/>
              </a:rPr>
              <a:t>- auch im Reformprozess des Kinder- und Jugendhilferechts eingebracht </a:t>
            </a:r>
            <a:endParaRPr lang="de-DE" sz="2000" b="0" strike="noStrike" spc="-1">
              <a:solidFill>
                <a:srgbClr val="000000"/>
              </a:solidFill>
              <a:latin typeface="Arial"/>
            </a:endParaRPr>
          </a:p>
        </p:txBody>
      </p:sp>
      <p:sp>
        <p:nvSpPr>
          <p:cNvPr id="835" name="PlaceHolder 3"/>
          <p:cNvSpPr>
            <a:spLocks noGrp="1"/>
          </p:cNvSpPr>
          <p:nvPr>
            <p:ph type="sldNum" idx="24"/>
          </p:nvPr>
        </p:nvSpPr>
        <p:spPr>
          <a:xfrm>
            <a:off x="4023720" y="9721080"/>
            <a:ext cx="3078720" cy="511560"/>
          </a:xfrm>
          <a:prstGeom prst="rect">
            <a:avLst/>
          </a:prstGeom>
          <a:noFill/>
          <a:ln w="0">
            <a:noFill/>
          </a:ln>
        </p:spPr>
        <p:txBody>
          <a:bodyPr lIns="88920" tIns="44280" rIns="88920" bIns="44280" anchor="b">
            <a:noAutofit/>
          </a:bodyPr>
          <a:lstStyle>
            <a:lvl1pPr indent="0" algn="r">
              <a:lnSpc>
                <a:spcPct val="100000"/>
              </a:lnSpc>
              <a:buNone/>
              <a:defRPr lang="de-DE" sz="1200" b="0" strike="noStrike" spc="-1">
                <a:solidFill>
                  <a:srgbClr val="000000"/>
                </a:solidFill>
                <a:latin typeface="Times New Roman"/>
                <a:ea typeface="+mn-ea"/>
              </a:defRPr>
            </a:lvl1pPr>
          </a:lstStyle>
          <a:p>
            <a:pPr indent="0" algn="r">
              <a:lnSpc>
                <a:spcPct val="100000"/>
              </a:lnSpc>
              <a:buNone/>
            </a:pPr>
            <a:fld id="{66B85E54-4690-43E1-B502-DF57245AFE4F}" type="slidenum">
              <a:rPr lang="de-DE" sz="1200" b="0" strike="noStrike" spc="-1">
                <a:solidFill>
                  <a:srgbClr val="000000"/>
                </a:solidFill>
                <a:latin typeface="Times New Roman"/>
                <a:ea typeface="+mn-ea"/>
              </a:rPr>
              <a:t>4</a:t>
            </a:fld>
            <a:endParaRPr lang="de-DE" sz="1200" b="0" strike="noStrike" spc="-1">
              <a:solidFill>
                <a:srgbClr val="000000"/>
              </a:solidFill>
              <a:latin typeface="Times New Roman"/>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533400" y="763588"/>
            <a:ext cx="6704013" cy="3771900"/>
          </a:xfrm>
        </p:spPr>
      </p:sp>
      <p:sp>
        <p:nvSpPr>
          <p:cNvPr id="3" name="Notizenplatzhalter 2"/>
          <p:cNvSpPr>
            <a:spLocks noGrp="1"/>
          </p:cNvSpPr>
          <p:nvPr>
            <p:ph type="body" idx="1"/>
          </p:nvPr>
        </p:nvSpPr>
        <p:spPr/>
        <p:txBody>
          <a:bodyPr/>
          <a:lstStyle/>
          <a:p>
            <a:pPr>
              <a:buFont typeface="Wingdings" panose="05000000000000000000" pitchFamily="2" charset="2"/>
              <a:buChar char="§"/>
            </a:pPr>
            <a:r>
              <a:rPr lang="de-DE" dirty="0"/>
              <a:t>ausformulierte Definition: Ombudschaft bedeutet die unabhängige Information, Beratung und Vermittlung in Konflikten mit dem öffentlichen oder freien Träger der Jugendhilfe im Kontext der individuellen Hilfen zur Erziehung. </a:t>
            </a:r>
            <a:r>
              <a:rPr lang="de-DE" sz="900" dirty="0"/>
              <a:t>(s. Selbstverständnis Bundesnetzwerk für Ombudschaft in der Kinder- und Jugendhilfe e.V. 2016, S. 1)</a:t>
            </a:r>
          </a:p>
          <a:p>
            <a:pPr lvl="0">
              <a:buFont typeface="Wingdings" panose="05000000000000000000" pitchFamily="2" charset="2"/>
              <a:buChar char="§"/>
            </a:pPr>
            <a:r>
              <a:rPr lang="de-DE" dirty="0">
                <a:solidFill>
                  <a:prstClr val="black"/>
                </a:solidFill>
              </a:rPr>
              <a:t>Unterstützung bei Streitfragen unter besonderer Berücksichtigung der Interessen der strukturell unterlegenen Partei</a:t>
            </a:r>
            <a:endParaRPr lang="de-DE" b="1" dirty="0"/>
          </a:p>
          <a:p>
            <a:pPr>
              <a:buFont typeface="Wingdings" panose="05000000000000000000" pitchFamily="2" charset="2"/>
              <a:buChar char="§"/>
            </a:pPr>
            <a:r>
              <a:rPr lang="de-DE" b="1" dirty="0"/>
              <a:t>Aufgabe: </a:t>
            </a:r>
            <a:r>
              <a:rPr lang="de-DE" dirty="0"/>
              <a:t>Machtungleichheit zwischen den Parteien ausgleichen </a:t>
            </a:r>
          </a:p>
          <a:p>
            <a:pPr>
              <a:buFont typeface="Wingdings" panose="05000000000000000000" pitchFamily="2" charset="2"/>
              <a:buChar char="§"/>
            </a:pPr>
            <a:r>
              <a:rPr lang="de-DE" b="1" dirty="0"/>
              <a:t>Ziel: </a:t>
            </a:r>
            <a:r>
              <a:rPr lang="de-DE" dirty="0"/>
              <a:t>eine gerechte Entscheidung bei Streitfragen ermöglichen</a:t>
            </a:r>
          </a:p>
          <a:p>
            <a:endParaRPr lang="de-DE" dirty="0"/>
          </a:p>
        </p:txBody>
      </p:sp>
      <p:sp>
        <p:nvSpPr>
          <p:cNvPr id="4" name="Foliennummernplatzhalter 3"/>
          <p:cNvSpPr>
            <a:spLocks noGrp="1"/>
          </p:cNvSpPr>
          <p:nvPr>
            <p:ph type="sldNum" sz="quarter" idx="10"/>
          </p:nvPr>
        </p:nvSpPr>
        <p:spPr/>
        <p:txBody>
          <a:bodyPr/>
          <a:lstStyle/>
          <a:p>
            <a:fld id="{2F8DD0C1-B4CC-4705-B97B-FCCF3C3594E5}" type="slidenum">
              <a:rPr lang="de-DE" smtClean="0"/>
              <a:t>5</a:t>
            </a:fld>
            <a:endParaRPr lang="de-DE"/>
          </a:p>
        </p:txBody>
      </p:sp>
    </p:spTree>
    <p:extLst>
      <p:ext uri="{BB962C8B-B14F-4D97-AF65-F5344CB8AC3E}">
        <p14:creationId xmlns:p14="http://schemas.microsoft.com/office/powerpoint/2010/main" val="26960070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533400" y="763588"/>
            <a:ext cx="6704013" cy="377190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p:nvPr>
        </p:nvSpPr>
        <p:spPr/>
        <p:txBody>
          <a:bodyPr/>
          <a:lstStyle/>
          <a:p>
            <a:pPr algn="r"/>
            <a:fld id="{E17A7788-7FFD-495D-8A0F-BBEBE1455003}" type="slidenum">
              <a:rPr lang="de-DE" sz="1400" b="0" strike="noStrike" spc="-1" smtClean="0">
                <a:latin typeface="Times New Roman"/>
              </a:rPr>
              <a:t>6</a:t>
            </a:fld>
            <a:endParaRPr lang="de-DE" sz="1400" b="0" strike="noStrike" spc="-1">
              <a:latin typeface="Times New Roman"/>
            </a:endParaRPr>
          </a:p>
        </p:txBody>
      </p:sp>
    </p:spTree>
    <p:extLst>
      <p:ext uri="{BB962C8B-B14F-4D97-AF65-F5344CB8AC3E}">
        <p14:creationId xmlns:p14="http://schemas.microsoft.com/office/powerpoint/2010/main" val="3398458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3" name="PlaceHolder 1"/>
          <p:cNvSpPr>
            <a:spLocks noGrp="1" noRot="1" noChangeAspect="1"/>
          </p:cNvSpPr>
          <p:nvPr>
            <p:ph type="sldImg"/>
          </p:nvPr>
        </p:nvSpPr>
        <p:spPr>
          <a:xfrm>
            <a:off x="90488" y="754063"/>
            <a:ext cx="6616700" cy="3722687"/>
          </a:xfrm>
          <a:prstGeom prst="rect">
            <a:avLst/>
          </a:prstGeom>
        </p:spPr>
      </p:sp>
      <p:sp>
        <p:nvSpPr>
          <p:cNvPr id="524" name="PlaceHolder 2"/>
          <p:cNvSpPr>
            <a:spLocks noGrp="1"/>
          </p:cNvSpPr>
          <p:nvPr>
            <p:ph type="body"/>
          </p:nvPr>
        </p:nvSpPr>
        <p:spPr>
          <a:xfrm>
            <a:off x="679680" y="4716360"/>
            <a:ext cx="5437440" cy="4467600"/>
          </a:xfrm>
          <a:prstGeom prst="rect">
            <a:avLst/>
          </a:prstGeom>
        </p:spPr>
        <p:txBody>
          <a:bodyPr lIns="0" tIns="0" rIns="0" bIns="0">
            <a:noAutofit/>
          </a:bodyPr>
          <a:lstStyle/>
          <a:p>
            <a:pPr marL="216000" indent="-216000">
              <a:lnSpc>
                <a:spcPct val="100000"/>
              </a:lnSpc>
            </a:pPr>
            <a:endParaRPr lang="de-DE" sz="2000" b="0" strike="noStrike" spc="-1" dirty="0">
              <a:latin typeface="Arial"/>
            </a:endParaRPr>
          </a:p>
          <a:p>
            <a:pPr marL="216000" indent="-216000">
              <a:lnSpc>
                <a:spcPct val="100000"/>
              </a:lnSpc>
            </a:pPr>
            <a:r>
              <a:rPr lang="de-DE" sz="2000" b="0" strike="noStrike" spc="-1" dirty="0">
                <a:latin typeface="Arial"/>
              </a:rPr>
              <a:t>Ombudschaft als unabhängige und außerhalb des Dreiecks verortete Instanz</a:t>
            </a:r>
          </a:p>
          <a:p>
            <a:pPr marL="216000" indent="-216000">
              <a:lnSpc>
                <a:spcPct val="100000"/>
              </a:lnSpc>
            </a:pPr>
            <a:endParaRPr lang="de-DE" sz="2000" b="0" strike="noStrike" spc="-1" dirty="0">
              <a:latin typeface="Arial"/>
            </a:endParaRPr>
          </a:p>
          <a:p>
            <a:pPr marL="216000" indent="-216000">
              <a:lnSpc>
                <a:spcPct val="100000"/>
              </a:lnSpc>
            </a:pPr>
            <a:r>
              <a:rPr lang="de-DE" sz="2000" b="0" strike="noStrike" spc="-1" dirty="0">
                <a:latin typeface="Arial"/>
              </a:rPr>
              <a:t>Mit </a:t>
            </a:r>
            <a:r>
              <a:rPr lang="de-DE" sz="2000" b="0" strike="noStrike" spc="-1" dirty="0" err="1">
                <a:latin typeface="Arial"/>
              </a:rPr>
              <a:t>BKSchG</a:t>
            </a:r>
            <a:r>
              <a:rPr lang="de-DE" sz="2000" b="0" strike="noStrike" spc="-1" dirty="0">
                <a:latin typeface="Arial"/>
              </a:rPr>
              <a:t> 2012: Verpflichtung, Strukturen zu schaffen, die den Hilfeadressat*innen die Möglichkeit geben, sich in allen sie betreffenden Angelegenheiten beteiligen und beschweren zu können</a:t>
            </a:r>
          </a:p>
          <a:p>
            <a:pPr marL="216000" indent="-216000">
              <a:lnSpc>
                <a:spcPct val="100000"/>
              </a:lnSpc>
            </a:pPr>
            <a:r>
              <a:rPr lang="de-DE" sz="2000" b="0" strike="noStrike" spc="-1" dirty="0">
                <a:latin typeface="Wingdings"/>
              </a:rPr>
              <a:t></a:t>
            </a:r>
            <a:r>
              <a:rPr lang="de-DE" sz="2000" b="0" strike="noStrike" spc="-1" dirty="0">
                <a:latin typeface="Times New Roman"/>
              </a:rPr>
              <a:t> Externe Ombudsstellen machen interne Beschwerdestellen aber nicht überflüssig, sondern ergänzen sie !!!</a:t>
            </a:r>
            <a:endParaRPr lang="de-DE" sz="2000" b="0" strike="noStrike" spc="-1" dirty="0">
              <a:latin typeface="Arial"/>
            </a:endParaRPr>
          </a:p>
        </p:txBody>
      </p:sp>
      <p:sp>
        <p:nvSpPr>
          <p:cNvPr id="525" name="Foliennummernplatzhalter 3"/>
          <p:cNvSpPr txBox="1"/>
          <p:nvPr/>
        </p:nvSpPr>
        <p:spPr>
          <a:xfrm>
            <a:off x="3847680" y="9433440"/>
            <a:ext cx="2949480" cy="495720"/>
          </a:xfrm>
          <a:prstGeom prst="rect">
            <a:avLst/>
          </a:prstGeom>
          <a:noFill/>
          <a:ln w="0">
            <a:noFill/>
          </a:ln>
        </p:spPr>
        <p:txBody>
          <a:bodyPr lIns="0" tIns="0" rIns="0" bIns="0" anchor="b">
            <a:noAutofit/>
          </a:bodyPr>
          <a:lstStyle/>
          <a:p>
            <a:pPr algn="r">
              <a:lnSpc>
                <a:spcPct val="100000"/>
              </a:lnSpc>
            </a:pPr>
            <a:fld id="{F1DED8E8-FED7-4A2F-924D-3540A5252C7D}" type="slidenum">
              <a:rPr lang="de-DE" sz="1300" b="0" strike="noStrike" spc="-1">
                <a:solidFill>
                  <a:srgbClr val="000000"/>
                </a:solidFill>
                <a:latin typeface="Times New Roman"/>
                <a:ea typeface="+mn-ea"/>
              </a:rPr>
              <a:t>7</a:t>
            </a:fld>
            <a:endParaRPr lang="de-DE" sz="1300" b="0" strike="noStrike" spc="-1">
              <a:latin typeface="Times New Roman"/>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5" name="PlaceHolder 1"/>
          <p:cNvSpPr>
            <a:spLocks noGrp="1" noRot="1" noChangeAspect="1"/>
          </p:cNvSpPr>
          <p:nvPr>
            <p:ph type="sldImg"/>
          </p:nvPr>
        </p:nvSpPr>
        <p:spPr>
          <a:xfrm>
            <a:off x="90488" y="754063"/>
            <a:ext cx="6616700" cy="3722687"/>
          </a:xfrm>
          <a:prstGeom prst="rect">
            <a:avLst/>
          </a:prstGeom>
        </p:spPr>
      </p:sp>
      <p:sp>
        <p:nvSpPr>
          <p:cNvPr id="536" name="PlaceHolder 2"/>
          <p:cNvSpPr>
            <a:spLocks noGrp="1"/>
          </p:cNvSpPr>
          <p:nvPr>
            <p:ph type="body"/>
          </p:nvPr>
        </p:nvSpPr>
        <p:spPr>
          <a:xfrm>
            <a:off x="679680" y="4716360"/>
            <a:ext cx="5437440" cy="4467600"/>
          </a:xfrm>
          <a:prstGeom prst="rect">
            <a:avLst/>
          </a:prstGeom>
        </p:spPr>
        <p:txBody>
          <a:bodyPr lIns="0" tIns="0" rIns="0" bIns="0">
            <a:noAutofit/>
          </a:bodyPr>
          <a:lstStyle/>
          <a:p>
            <a:endParaRPr lang="de-DE" sz="2000" b="0" strike="noStrike" spc="-1">
              <a:latin typeface="Arial"/>
            </a:endParaRPr>
          </a:p>
        </p:txBody>
      </p:sp>
      <p:sp>
        <p:nvSpPr>
          <p:cNvPr id="537" name="Foliennummernplatzhalter 3"/>
          <p:cNvSpPr txBox="1"/>
          <p:nvPr/>
        </p:nvSpPr>
        <p:spPr>
          <a:xfrm>
            <a:off x="3847680" y="9433440"/>
            <a:ext cx="2949480" cy="495720"/>
          </a:xfrm>
          <a:prstGeom prst="rect">
            <a:avLst/>
          </a:prstGeom>
          <a:noFill/>
          <a:ln w="0">
            <a:noFill/>
          </a:ln>
        </p:spPr>
        <p:txBody>
          <a:bodyPr lIns="0" tIns="0" rIns="0" bIns="0" anchor="b">
            <a:noAutofit/>
          </a:bodyPr>
          <a:lstStyle/>
          <a:p>
            <a:pPr algn="r">
              <a:lnSpc>
                <a:spcPct val="100000"/>
              </a:lnSpc>
            </a:pPr>
            <a:fld id="{5965BF60-6F8D-4BA3-8678-4C0BA63032F3}" type="slidenum">
              <a:rPr lang="de-DE" sz="1300" b="0" strike="noStrike" spc="-1">
                <a:solidFill>
                  <a:srgbClr val="000000"/>
                </a:solidFill>
                <a:latin typeface="Times New Roman"/>
                <a:ea typeface="+mn-ea"/>
              </a:rPr>
              <a:t>8</a:t>
            </a:fld>
            <a:endParaRPr lang="de-DE" sz="1300" b="0" strike="noStrike" spc="-1">
              <a:latin typeface="Times New Roman"/>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8" name="PlaceHolder 1"/>
          <p:cNvSpPr>
            <a:spLocks noGrp="1" noRot="1" noChangeAspect="1"/>
          </p:cNvSpPr>
          <p:nvPr>
            <p:ph type="sldImg"/>
          </p:nvPr>
        </p:nvSpPr>
        <p:spPr>
          <a:xfrm>
            <a:off x="90488" y="754063"/>
            <a:ext cx="6616700" cy="3722687"/>
          </a:xfrm>
          <a:prstGeom prst="rect">
            <a:avLst/>
          </a:prstGeom>
        </p:spPr>
      </p:sp>
      <p:sp>
        <p:nvSpPr>
          <p:cNvPr id="539" name="PlaceHolder 2"/>
          <p:cNvSpPr>
            <a:spLocks noGrp="1"/>
          </p:cNvSpPr>
          <p:nvPr>
            <p:ph type="body"/>
          </p:nvPr>
        </p:nvSpPr>
        <p:spPr>
          <a:xfrm>
            <a:off x="679680" y="4716360"/>
            <a:ext cx="5437440" cy="4467600"/>
          </a:xfrm>
          <a:prstGeom prst="rect">
            <a:avLst/>
          </a:prstGeom>
        </p:spPr>
        <p:txBody>
          <a:bodyPr lIns="0" tIns="0" rIns="0" bIns="0">
            <a:noAutofit/>
          </a:bodyPr>
          <a:lstStyle/>
          <a:p>
            <a:endParaRPr lang="de-DE" sz="2000" b="0" strike="noStrike" spc="-1">
              <a:latin typeface="Arial"/>
            </a:endParaRPr>
          </a:p>
        </p:txBody>
      </p:sp>
      <p:sp>
        <p:nvSpPr>
          <p:cNvPr id="540" name="Foliennummernplatzhalter 3"/>
          <p:cNvSpPr txBox="1"/>
          <p:nvPr/>
        </p:nvSpPr>
        <p:spPr>
          <a:xfrm>
            <a:off x="3847680" y="9433440"/>
            <a:ext cx="2949480" cy="495720"/>
          </a:xfrm>
          <a:prstGeom prst="rect">
            <a:avLst/>
          </a:prstGeom>
          <a:noFill/>
          <a:ln w="0">
            <a:noFill/>
          </a:ln>
        </p:spPr>
        <p:txBody>
          <a:bodyPr lIns="0" tIns="0" rIns="0" bIns="0" anchor="b">
            <a:noAutofit/>
          </a:bodyPr>
          <a:lstStyle/>
          <a:p>
            <a:pPr algn="r">
              <a:lnSpc>
                <a:spcPct val="100000"/>
              </a:lnSpc>
            </a:pPr>
            <a:fld id="{4077FDF9-A06E-4B79-9FDC-D81A8BBAE485}" type="slidenum">
              <a:rPr lang="de-DE" sz="1300" b="0" strike="noStrike" spc="-1">
                <a:solidFill>
                  <a:srgbClr val="000000"/>
                </a:solidFill>
                <a:latin typeface="Times New Roman"/>
                <a:ea typeface="+mn-ea"/>
              </a:rPr>
              <a:t>9</a:t>
            </a:fld>
            <a:endParaRPr lang="de-DE" sz="1300" b="0" strike="noStrike" spc="-1">
              <a:latin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82" name="PlaceHolder 1"/>
          <p:cNvSpPr>
            <a:spLocks noGrp="1"/>
          </p:cNvSpPr>
          <p:nvPr>
            <p:ph type="title"/>
          </p:nvPr>
        </p:nvSpPr>
        <p:spPr>
          <a:xfrm>
            <a:off x="1523880" y="1122480"/>
            <a:ext cx="9143280" cy="2386800"/>
          </a:xfrm>
          <a:prstGeom prst="rect">
            <a:avLst/>
          </a:prstGeom>
        </p:spPr>
        <p:txBody>
          <a:bodyPr lIns="0" tIns="0" rIns="0" bIns="0" anchor="ctr">
            <a:noAutofit/>
          </a:bodyPr>
          <a:lstStyle/>
          <a:p>
            <a:endParaRPr lang="de-DE" sz="1800" b="0" strike="noStrike" spc="-1">
              <a:solidFill>
                <a:srgbClr val="000000"/>
              </a:solidFill>
              <a:latin typeface="Arial"/>
            </a:endParaRPr>
          </a:p>
        </p:txBody>
      </p:sp>
      <p:sp>
        <p:nvSpPr>
          <p:cNvPr id="83"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de-DE" sz="1800" b="0" strike="noStrike" spc="-1">
              <a:solidFill>
                <a:srgbClr val="000000"/>
              </a:solidFill>
              <a:latin typeface="Arial"/>
            </a:endParaRPr>
          </a:p>
        </p:txBody>
      </p:sp>
      <p:sp>
        <p:nvSpPr>
          <p:cNvPr id="84"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de-DE" sz="1800" b="0" strike="noStrike" spc="-1">
              <a:solidFill>
                <a:srgbClr val="000000"/>
              </a:solidFill>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85" name="PlaceHolder 1"/>
          <p:cNvSpPr>
            <a:spLocks noGrp="1"/>
          </p:cNvSpPr>
          <p:nvPr>
            <p:ph type="title"/>
          </p:nvPr>
        </p:nvSpPr>
        <p:spPr>
          <a:xfrm>
            <a:off x="1523880" y="1122480"/>
            <a:ext cx="9143280" cy="2386800"/>
          </a:xfrm>
          <a:prstGeom prst="rect">
            <a:avLst/>
          </a:prstGeom>
        </p:spPr>
        <p:txBody>
          <a:bodyPr lIns="0" tIns="0" rIns="0" bIns="0" anchor="ctr">
            <a:noAutofit/>
          </a:bodyPr>
          <a:lstStyle/>
          <a:p>
            <a:endParaRPr lang="de-DE" sz="1800" b="0" strike="noStrike" spc="-1">
              <a:solidFill>
                <a:srgbClr val="000000"/>
              </a:solidFill>
              <a:latin typeface="Arial"/>
            </a:endParaRPr>
          </a:p>
        </p:txBody>
      </p:sp>
      <p:sp>
        <p:nvSpPr>
          <p:cNvPr id="86"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de-DE" sz="1800" b="0" strike="noStrike" spc="-1">
              <a:solidFill>
                <a:srgbClr val="000000"/>
              </a:solidFill>
              <a:latin typeface="Arial"/>
            </a:endParaRPr>
          </a:p>
        </p:txBody>
      </p:sp>
      <p:sp>
        <p:nvSpPr>
          <p:cNvPr id="87"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de-DE" sz="1800" b="0" strike="noStrike" spc="-1">
              <a:solidFill>
                <a:srgbClr val="000000"/>
              </a:solidFill>
              <a:latin typeface="Arial"/>
            </a:endParaRPr>
          </a:p>
        </p:txBody>
      </p:sp>
      <p:sp>
        <p:nvSpPr>
          <p:cNvPr id="88"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de-DE" sz="1800" b="0" strike="noStrike" spc="-1">
              <a:solidFill>
                <a:srgbClr val="000000"/>
              </a:solidFill>
              <a:latin typeface="Arial"/>
            </a:endParaRPr>
          </a:p>
        </p:txBody>
      </p:sp>
      <p:sp>
        <p:nvSpPr>
          <p:cNvPr id="89"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de-DE" sz="1800" b="0" strike="noStrike" spc="-1">
              <a:solidFill>
                <a:srgbClr val="000000"/>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1523880" y="1122480"/>
            <a:ext cx="9143280" cy="2386800"/>
          </a:xfrm>
          <a:prstGeom prst="rect">
            <a:avLst/>
          </a:prstGeom>
        </p:spPr>
        <p:txBody>
          <a:bodyPr lIns="0" tIns="0" rIns="0" bIns="0" anchor="ctr">
            <a:noAutofit/>
          </a:bodyPr>
          <a:lstStyle/>
          <a:p>
            <a:endParaRPr lang="de-DE" sz="1800" b="0" strike="noStrike" spc="-1">
              <a:solidFill>
                <a:srgbClr val="000000"/>
              </a:solidFill>
              <a:latin typeface="Arial"/>
            </a:endParaRPr>
          </a:p>
        </p:txBody>
      </p:sp>
      <p:sp>
        <p:nvSpPr>
          <p:cNvPr id="91"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de-DE" sz="1800" b="0" strike="noStrike" spc="-1">
              <a:solidFill>
                <a:srgbClr val="000000"/>
              </a:solidFill>
              <a:latin typeface="Arial"/>
            </a:endParaRPr>
          </a:p>
        </p:txBody>
      </p:sp>
      <p:sp>
        <p:nvSpPr>
          <p:cNvPr id="92"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de-DE" sz="1800" b="0" strike="noStrike" spc="-1">
              <a:solidFill>
                <a:srgbClr val="000000"/>
              </a:solidFill>
              <a:latin typeface="Arial"/>
            </a:endParaRPr>
          </a:p>
        </p:txBody>
      </p:sp>
      <p:sp>
        <p:nvSpPr>
          <p:cNvPr id="93"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de-DE" sz="1800" b="0" strike="noStrike" spc="-1">
              <a:solidFill>
                <a:srgbClr val="000000"/>
              </a:solidFill>
              <a:latin typeface="Arial"/>
            </a:endParaRPr>
          </a:p>
        </p:txBody>
      </p:sp>
      <p:sp>
        <p:nvSpPr>
          <p:cNvPr id="94"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de-DE" sz="1800" b="0" strike="noStrike" spc="-1">
              <a:solidFill>
                <a:srgbClr val="000000"/>
              </a:solidFill>
              <a:latin typeface="Arial"/>
            </a:endParaRPr>
          </a:p>
        </p:txBody>
      </p:sp>
      <p:sp>
        <p:nvSpPr>
          <p:cNvPr id="95"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de-DE" sz="1800" b="0" strike="noStrike" spc="-1">
              <a:solidFill>
                <a:srgbClr val="000000"/>
              </a:solidFill>
              <a:latin typeface="Arial"/>
            </a:endParaRPr>
          </a:p>
        </p:txBody>
      </p:sp>
      <p:sp>
        <p:nvSpPr>
          <p:cNvPr id="96"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de-DE" sz="1800" b="0" strike="noStrike" spc="-1">
              <a:solidFill>
                <a:srgbClr val="000000"/>
              </a:solidFill>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lvl1pPr>
              <a:defRPr sz="4000" b="1">
                <a:solidFill>
                  <a:schemeClr val="accent1"/>
                </a:solidFill>
                <a:latin typeface="Verdana" panose="020B0604030504040204" pitchFamily="34" charset="0"/>
                <a:ea typeface="Verdana" panose="020B0604030504040204" pitchFamily="34" charset="0"/>
              </a:defRPr>
            </a:lvl1pPr>
          </a:lstStyle>
          <a:p>
            <a:r>
              <a:rPr lang="de-DE"/>
              <a:t>Mastertitelformat bearbeiten</a:t>
            </a:r>
          </a:p>
        </p:txBody>
      </p:sp>
      <p:sp>
        <p:nvSpPr>
          <p:cNvPr id="3" name="Inhaltsplatzhalt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011FDCF-B26E-4B8A-BF31-99867437D306}" type="datetimeFigureOut">
              <a:rPr kumimoji="0" lang="de-D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05.09.2023</a:t>
            </a:fld>
            <a:endParaRPr kumimoji="0" lang="de-D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ußzeilenplatzhalt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liennummernplatzhalt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294BDD-909D-4CC6-B65D-3C8B12005091}" type="slidenum">
              <a:rPr kumimoji="0" lang="de-D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e-D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794301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59" name="PlaceHolder 1"/>
          <p:cNvSpPr>
            <a:spLocks noGrp="1"/>
          </p:cNvSpPr>
          <p:nvPr>
            <p:ph type="title"/>
          </p:nvPr>
        </p:nvSpPr>
        <p:spPr>
          <a:xfrm>
            <a:off x="1523880" y="1122480"/>
            <a:ext cx="9143280" cy="2386800"/>
          </a:xfrm>
          <a:prstGeom prst="rect">
            <a:avLst/>
          </a:prstGeom>
        </p:spPr>
        <p:txBody>
          <a:bodyPr lIns="0" tIns="0" rIns="0" bIns="0" anchor="ctr">
            <a:noAutofit/>
          </a:bodyPr>
          <a:lstStyle/>
          <a:p>
            <a:endParaRPr lang="de-DE" sz="1800" b="0" strike="noStrike" spc="-1">
              <a:solidFill>
                <a:srgbClr val="000000"/>
              </a:solidFill>
              <a:latin typeface="Arial"/>
            </a:endParaRPr>
          </a:p>
        </p:txBody>
      </p:sp>
      <p:sp>
        <p:nvSpPr>
          <p:cNvPr id="160" name="PlaceHolder 2"/>
          <p:cNvSpPr>
            <a:spLocks noGrp="1"/>
          </p:cNvSpPr>
          <p:nvPr>
            <p:ph type="subTitle"/>
          </p:nvPr>
        </p:nvSpPr>
        <p:spPr>
          <a:xfrm>
            <a:off x="609480" y="1604520"/>
            <a:ext cx="10972440" cy="3977280"/>
          </a:xfrm>
          <a:prstGeom prst="rect">
            <a:avLst/>
          </a:prstGeom>
        </p:spPr>
        <p:txBody>
          <a:bodyPr lIns="0" tIns="0" rIns="0" bIns="0" anchor="ctr">
            <a:noAutofit/>
          </a:bodyPr>
          <a:lstStyle/>
          <a:p>
            <a:pPr algn="ctr"/>
            <a:endParaRPr lang="de-DE" sz="3200" b="0" strike="noStrike" spc="-1">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61" name="PlaceHolder 1"/>
          <p:cNvSpPr>
            <a:spLocks noGrp="1"/>
          </p:cNvSpPr>
          <p:nvPr>
            <p:ph type="title"/>
          </p:nvPr>
        </p:nvSpPr>
        <p:spPr>
          <a:xfrm>
            <a:off x="1523880" y="1122480"/>
            <a:ext cx="9143280" cy="2386800"/>
          </a:xfrm>
          <a:prstGeom prst="rect">
            <a:avLst/>
          </a:prstGeom>
        </p:spPr>
        <p:txBody>
          <a:bodyPr lIns="0" tIns="0" rIns="0" bIns="0" anchor="ctr">
            <a:noAutofit/>
          </a:bodyPr>
          <a:lstStyle/>
          <a:p>
            <a:endParaRPr lang="de-DE" sz="1800" b="0" strike="noStrike" spc="-1">
              <a:solidFill>
                <a:srgbClr val="000000"/>
              </a:solidFill>
              <a:latin typeface="Arial"/>
            </a:endParaRPr>
          </a:p>
        </p:txBody>
      </p:sp>
      <p:sp>
        <p:nvSpPr>
          <p:cNvPr id="162"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de-DE" sz="1800" b="0" strike="noStrike" spc="-1">
              <a:solidFill>
                <a:srgbClr val="000000"/>
              </a:solidFill>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63" name="PlaceHolder 1"/>
          <p:cNvSpPr>
            <a:spLocks noGrp="1"/>
          </p:cNvSpPr>
          <p:nvPr>
            <p:ph type="title"/>
          </p:nvPr>
        </p:nvSpPr>
        <p:spPr>
          <a:xfrm>
            <a:off x="1523880" y="1122480"/>
            <a:ext cx="9143280" cy="2386800"/>
          </a:xfrm>
          <a:prstGeom prst="rect">
            <a:avLst/>
          </a:prstGeom>
        </p:spPr>
        <p:txBody>
          <a:bodyPr lIns="0" tIns="0" rIns="0" bIns="0" anchor="ctr">
            <a:noAutofit/>
          </a:bodyPr>
          <a:lstStyle/>
          <a:p>
            <a:endParaRPr lang="de-DE" sz="1800" b="0" strike="noStrike" spc="-1">
              <a:solidFill>
                <a:srgbClr val="000000"/>
              </a:solidFill>
              <a:latin typeface="Arial"/>
            </a:endParaRPr>
          </a:p>
        </p:txBody>
      </p:sp>
      <p:sp>
        <p:nvSpPr>
          <p:cNvPr id="164"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de-DE" sz="1800" b="0" strike="noStrike" spc="-1">
              <a:solidFill>
                <a:srgbClr val="000000"/>
              </a:solidFill>
              <a:latin typeface="Arial"/>
            </a:endParaRPr>
          </a:p>
        </p:txBody>
      </p:sp>
      <p:sp>
        <p:nvSpPr>
          <p:cNvPr id="165"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de-DE" sz="1800" b="0" strike="noStrike" spc="-1">
              <a:solidFill>
                <a:srgbClr val="000000"/>
              </a:solidFill>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66" name="PlaceHolder 1"/>
          <p:cNvSpPr>
            <a:spLocks noGrp="1"/>
          </p:cNvSpPr>
          <p:nvPr>
            <p:ph type="title"/>
          </p:nvPr>
        </p:nvSpPr>
        <p:spPr>
          <a:xfrm>
            <a:off x="1523880" y="1122480"/>
            <a:ext cx="9143280" cy="2386800"/>
          </a:xfrm>
          <a:prstGeom prst="rect">
            <a:avLst/>
          </a:prstGeom>
        </p:spPr>
        <p:txBody>
          <a:bodyPr lIns="0" tIns="0" rIns="0" bIns="0" anchor="ctr">
            <a:noAutofit/>
          </a:bodyPr>
          <a:lstStyle/>
          <a:p>
            <a:endParaRPr lang="de-DE" sz="1800" b="0" strike="noStrike" spc="-1">
              <a:solidFill>
                <a:srgbClr val="000000"/>
              </a:solidFill>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67" name="PlaceHolder 1"/>
          <p:cNvSpPr>
            <a:spLocks noGrp="1"/>
          </p:cNvSpPr>
          <p:nvPr>
            <p:ph type="subTitle"/>
          </p:nvPr>
        </p:nvSpPr>
        <p:spPr>
          <a:xfrm>
            <a:off x="1523880" y="1122480"/>
            <a:ext cx="9143280" cy="11064960"/>
          </a:xfrm>
          <a:prstGeom prst="rect">
            <a:avLst/>
          </a:prstGeom>
        </p:spPr>
        <p:txBody>
          <a:bodyPr lIns="0" tIns="0" rIns="0" bIns="0" anchor="ctr">
            <a:noAutofit/>
          </a:bodyPr>
          <a:lstStyle/>
          <a:p>
            <a:pPr algn="ctr"/>
            <a:endParaRPr lang="de-DE" sz="3200" b="0" strike="noStrike" spc="-1">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61" name="PlaceHolder 1"/>
          <p:cNvSpPr>
            <a:spLocks noGrp="1"/>
          </p:cNvSpPr>
          <p:nvPr>
            <p:ph type="title"/>
          </p:nvPr>
        </p:nvSpPr>
        <p:spPr>
          <a:xfrm>
            <a:off x="1523880" y="1122480"/>
            <a:ext cx="9143280" cy="2386800"/>
          </a:xfrm>
          <a:prstGeom prst="rect">
            <a:avLst/>
          </a:prstGeom>
        </p:spPr>
        <p:txBody>
          <a:bodyPr lIns="0" tIns="0" rIns="0" bIns="0" anchor="ctr">
            <a:noAutofit/>
          </a:bodyPr>
          <a:lstStyle/>
          <a:p>
            <a:endParaRPr lang="de-DE" sz="1800" b="0" strike="noStrike" spc="-1">
              <a:solidFill>
                <a:srgbClr val="000000"/>
              </a:solidFill>
              <a:latin typeface="Arial"/>
            </a:endParaRPr>
          </a:p>
        </p:txBody>
      </p:sp>
      <p:sp>
        <p:nvSpPr>
          <p:cNvPr id="62" name="PlaceHolder 2"/>
          <p:cNvSpPr>
            <a:spLocks noGrp="1"/>
          </p:cNvSpPr>
          <p:nvPr>
            <p:ph type="subTitle"/>
          </p:nvPr>
        </p:nvSpPr>
        <p:spPr>
          <a:xfrm>
            <a:off x="609480" y="1604520"/>
            <a:ext cx="10972440" cy="3977280"/>
          </a:xfrm>
          <a:prstGeom prst="rect">
            <a:avLst/>
          </a:prstGeom>
        </p:spPr>
        <p:txBody>
          <a:bodyPr lIns="0" tIns="0" rIns="0" bIns="0" anchor="ctr">
            <a:noAutofit/>
          </a:bodyPr>
          <a:lstStyle/>
          <a:p>
            <a:pPr algn="ctr"/>
            <a:endParaRPr lang="de-DE"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68" name="PlaceHolder 1"/>
          <p:cNvSpPr>
            <a:spLocks noGrp="1"/>
          </p:cNvSpPr>
          <p:nvPr>
            <p:ph type="title"/>
          </p:nvPr>
        </p:nvSpPr>
        <p:spPr>
          <a:xfrm>
            <a:off x="1523880" y="1122480"/>
            <a:ext cx="9143280" cy="2386800"/>
          </a:xfrm>
          <a:prstGeom prst="rect">
            <a:avLst/>
          </a:prstGeom>
        </p:spPr>
        <p:txBody>
          <a:bodyPr lIns="0" tIns="0" rIns="0" bIns="0" anchor="ctr">
            <a:noAutofit/>
          </a:bodyPr>
          <a:lstStyle/>
          <a:p>
            <a:endParaRPr lang="de-DE" sz="1800" b="0" strike="noStrike" spc="-1">
              <a:solidFill>
                <a:srgbClr val="000000"/>
              </a:solidFill>
              <a:latin typeface="Arial"/>
            </a:endParaRPr>
          </a:p>
        </p:txBody>
      </p:sp>
      <p:sp>
        <p:nvSpPr>
          <p:cNvPr id="169"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de-DE" sz="1800" b="0" strike="noStrike" spc="-1">
              <a:solidFill>
                <a:srgbClr val="000000"/>
              </a:solidFill>
              <a:latin typeface="Arial"/>
            </a:endParaRPr>
          </a:p>
        </p:txBody>
      </p:sp>
      <p:sp>
        <p:nvSpPr>
          <p:cNvPr id="170"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de-DE" sz="1800" b="0" strike="noStrike" spc="-1">
              <a:solidFill>
                <a:srgbClr val="000000"/>
              </a:solidFill>
              <a:latin typeface="Arial"/>
            </a:endParaRPr>
          </a:p>
        </p:txBody>
      </p:sp>
      <p:sp>
        <p:nvSpPr>
          <p:cNvPr id="171"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de-DE" sz="1800" b="0" strike="noStrike" spc="-1">
              <a:solidFill>
                <a:srgbClr val="000000"/>
              </a:solidFill>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72" name="PlaceHolder 1"/>
          <p:cNvSpPr>
            <a:spLocks noGrp="1"/>
          </p:cNvSpPr>
          <p:nvPr>
            <p:ph type="title"/>
          </p:nvPr>
        </p:nvSpPr>
        <p:spPr>
          <a:xfrm>
            <a:off x="1523880" y="1122480"/>
            <a:ext cx="9143280" cy="2386800"/>
          </a:xfrm>
          <a:prstGeom prst="rect">
            <a:avLst/>
          </a:prstGeom>
        </p:spPr>
        <p:txBody>
          <a:bodyPr lIns="0" tIns="0" rIns="0" bIns="0" anchor="ctr">
            <a:noAutofit/>
          </a:bodyPr>
          <a:lstStyle/>
          <a:p>
            <a:endParaRPr lang="de-DE" sz="1800" b="0" strike="noStrike" spc="-1">
              <a:solidFill>
                <a:srgbClr val="000000"/>
              </a:solidFill>
              <a:latin typeface="Arial"/>
            </a:endParaRPr>
          </a:p>
        </p:txBody>
      </p:sp>
      <p:sp>
        <p:nvSpPr>
          <p:cNvPr id="173"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de-DE" sz="1800" b="0" strike="noStrike" spc="-1">
              <a:solidFill>
                <a:srgbClr val="000000"/>
              </a:solidFill>
              <a:latin typeface="Arial"/>
            </a:endParaRPr>
          </a:p>
        </p:txBody>
      </p:sp>
      <p:sp>
        <p:nvSpPr>
          <p:cNvPr id="174"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de-DE" sz="1800" b="0" strike="noStrike" spc="-1">
              <a:solidFill>
                <a:srgbClr val="000000"/>
              </a:solidFill>
              <a:latin typeface="Arial"/>
            </a:endParaRPr>
          </a:p>
        </p:txBody>
      </p:sp>
      <p:sp>
        <p:nvSpPr>
          <p:cNvPr id="175"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de-DE" sz="1800" b="0" strike="noStrike" spc="-1">
              <a:solidFill>
                <a:srgbClr val="000000"/>
              </a:solidFill>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76" name="PlaceHolder 1"/>
          <p:cNvSpPr>
            <a:spLocks noGrp="1"/>
          </p:cNvSpPr>
          <p:nvPr>
            <p:ph type="title"/>
          </p:nvPr>
        </p:nvSpPr>
        <p:spPr>
          <a:xfrm>
            <a:off x="1523880" y="1122480"/>
            <a:ext cx="9143280" cy="2386800"/>
          </a:xfrm>
          <a:prstGeom prst="rect">
            <a:avLst/>
          </a:prstGeom>
        </p:spPr>
        <p:txBody>
          <a:bodyPr lIns="0" tIns="0" rIns="0" bIns="0" anchor="ctr">
            <a:noAutofit/>
          </a:bodyPr>
          <a:lstStyle/>
          <a:p>
            <a:endParaRPr lang="de-DE" sz="1800" b="0" strike="noStrike" spc="-1">
              <a:solidFill>
                <a:srgbClr val="000000"/>
              </a:solidFill>
              <a:latin typeface="Arial"/>
            </a:endParaRPr>
          </a:p>
        </p:txBody>
      </p:sp>
      <p:sp>
        <p:nvSpPr>
          <p:cNvPr id="177"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de-DE" sz="1800" b="0" strike="noStrike" spc="-1">
              <a:solidFill>
                <a:srgbClr val="000000"/>
              </a:solidFill>
              <a:latin typeface="Arial"/>
            </a:endParaRPr>
          </a:p>
        </p:txBody>
      </p:sp>
      <p:sp>
        <p:nvSpPr>
          <p:cNvPr id="178"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de-DE" sz="1800" b="0" strike="noStrike" spc="-1">
              <a:solidFill>
                <a:srgbClr val="000000"/>
              </a:solidFill>
              <a:latin typeface="Arial"/>
            </a:endParaRPr>
          </a:p>
        </p:txBody>
      </p:sp>
      <p:sp>
        <p:nvSpPr>
          <p:cNvPr id="179"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de-DE" sz="1800" b="0" strike="noStrike" spc="-1">
              <a:solidFill>
                <a:srgbClr val="000000"/>
              </a:solidFill>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80" name="PlaceHolder 1"/>
          <p:cNvSpPr>
            <a:spLocks noGrp="1"/>
          </p:cNvSpPr>
          <p:nvPr>
            <p:ph type="title"/>
          </p:nvPr>
        </p:nvSpPr>
        <p:spPr>
          <a:xfrm>
            <a:off x="1523880" y="1122480"/>
            <a:ext cx="9143280" cy="2386800"/>
          </a:xfrm>
          <a:prstGeom prst="rect">
            <a:avLst/>
          </a:prstGeom>
        </p:spPr>
        <p:txBody>
          <a:bodyPr lIns="0" tIns="0" rIns="0" bIns="0" anchor="ctr">
            <a:noAutofit/>
          </a:bodyPr>
          <a:lstStyle/>
          <a:p>
            <a:endParaRPr lang="de-DE" sz="1800" b="0" strike="noStrike" spc="-1">
              <a:solidFill>
                <a:srgbClr val="000000"/>
              </a:solidFill>
              <a:latin typeface="Arial"/>
            </a:endParaRPr>
          </a:p>
        </p:txBody>
      </p:sp>
      <p:sp>
        <p:nvSpPr>
          <p:cNvPr id="181"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de-DE" sz="1800" b="0" strike="noStrike" spc="-1">
              <a:solidFill>
                <a:srgbClr val="000000"/>
              </a:solidFill>
              <a:latin typeface="Arial"/>
            </a:endParaRPr>
          </a:p>
        </p:txBody>
      </p:sp>
      <p:sp>
        <p:nvSpPr>
          <p:cNvPr id="182"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de-DE" sz="1800" b="0" strike="noStrike" spc="-1">
              <a:solidFill>
                <a:srgbClr val="000000"/>
              </a:solidFill>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83" name="PlaceHolder 1"/>
          <p:cNvSpPr>
            <a:spLocks noGrp="1"/>
          </p:cNvSpPr>
          <p:nvPr>
            <p:ph type="title"/>
          </p:nvPr>
        </p:nvSpPr>
        <p:spPr>
          <a:xfrm>
            <a:off x="1523880" y="1122480"/>
            <a:ext cx="9143280" cy="2386800"/>
          </a:xfrm>
          <a:prstGeom prst="rect">
            <a:avLst/>
          </a:prstGeom>
        </p:spPr>
        <p:txBody>
          <a:bodyPr lIns="0" tIns="0" rIns="0" bIns="0" anchor="ctr">
            <a:noAutofit/>
          </a:bodyPr>
          <a:lstStyle/>
          <a:p>
            <a:endParaRPr lang="de-DE" sz="1800" b="0" strike="noStrike" spc="-1">
              <a:solidFill>
                <a:srgbClr val="000000"/>
              </a:solidFill>
              <a:latin typeface="Arial"/>
            </a:endParaRPr>
          </a:p>
        </p:txBody>
      </p:sp>
      <p:sp>
        <p:nvSpPr>
          <p:cNvPr id="184"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de-DE" sz="1800" b="0" strike="noStrike" spc="-1">
              <a:solidFill>
                <a:srgbClr val="000000"/>
              </a:solidFill>
              <a:latin typeface="Arial"/>
            </a:endParaRPr>
          </a:p>
        </p:txBody>
      </p:sp>
      <p:sp>
        <p:nvSpPr>
          <p:cNvPr id="185"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de-DE" sz="1800" b="0" strike="noStrike" spc="-1">
              <a:solidFill>
                <a:srgbClr val="000000"/>
              </a:solidFill>
              <a:latin typeface="Arial"/>
            </a:endParaRPr>
          </a:p>
        </p:txBody>
      </p:sp>
      <p:sp>
        <p:nvSpPr>
          <p:cNvPr id="186"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de-DE" sz="1800" b="0" strike="noStrike" spc="-1">
              <a:solidFill>
                <a:srgbClr val="000000"/>
              </a:solidFill>
              <a:latin typeface="Arial"/>
            </a:endParaRPr>
          </a:p>
        </p:txBody>
      </p:sp>
      <p:sp>
        <p:nvSpPr>
          <p:cNvPr id="187"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de-DE" sz="1800" b="0" strike="noStrike" spc="-1">
              <a:solidFill>
                <a:srgbClr val="000000"/>
              </a:solidFill>
              <a:latin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88" name="PlaceHolder 1"/>
          <p:cNvSpPr>
            <a:spLocks noGrp="1"/>
          </p:cNvSpPr>
          <p:nvPr>
            <p:ph type="title"/>
          </p:nvPr>
        </p:nvSpPr>
        <p:spPr>
          <a:xfrm>
            <a:off x="1523880" y="1122480"/>
            <a:ext cx="9143280" cy="2386800"/>
          </a:xfrm>
          <a:prstGeom prst="rect">
            <a:avLst/>
          </a:prstGeom>
        </p:spPr>
        <p:txBody>
          <a:bodyPr lIns="0" tIns="0" rIns="0" bIns="0" anchor="ctr">
            <a:noAutofit/>
          </a:bodyPr>
          <a:lstStyle/>
          <a:p>
            <a:endParaRPr lang="de-DE" sz="1800" b="0" strike="noStrike" spc="-1">
              <a:solidFill>
                <a:srgbClr val="000000"/>
              </a:solidFill>
              <a:latin typeface="Arial"/>
            </a:endParaRPr>
          </a:p>
        </p:txBody>
      </p:sp>
      <p:sp>
        <p:nvSpPr>
          <p:cNvPr id="189"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de-DE" sz="1800" b="0" strike="noStrike" spc="-1">
              <a:solidFill>
                <a:srgbClr val="000000"/>
              </a:solidFill>
              <a:latin typeface="Arial"/>
            </a:endParaRPr>
          </a:p>
        </p:txBody>
      </p:sp>
      <p:sp>
        <p:nvSpPr>
          <p:cNvPr id="190"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de-DE" sz="1800" b="0" strike="noStrike" spc="-1">
              <a:solidFill>
                <a:srgbClr val="000000"/>
              </a:solidFill>
              <a:latin typeface="Arial"/>
            </a:endParaRPr>
          </a:p>
        </p:txBody>
      </p:sp>
      <p:sp>
        <p:nvSpPr>
          <p:cNvPr id="191"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de-DE" sz="1800" b="0" strike="noStrike" spc="-1">
              <a:solidFill>
                <a:srgbClr val="000000"/>
              </a:solidFill>
              <a:latin typeface="Arial"/>
            </a:endParaRPr>
          </a:p>
        </p:txBody>
      </p:sp>
      <p:sp>
        <p:nvSpPr>
          <p:cNvPr id="192"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de-DE" sz="1800" b="0" strike="noStrike" spc="-1">
              <a:solidFill>
                <a:srgbClr val="000000"/>
              </a:solidFill>
              <a:latin typeface="Arial"/>
            </a:endParaRPr>
          </a:p>
        </p:txBody>
      </p:sp>
      <p:sp>
        <p:nvSpPr>
          <p:cNvPr id="193"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de-DE" sz="1800" b="0" strike="noStrike" spc="-1">
              <a:solidFill>
                <a:srgbClr val="000000"/>
              </a:solidFill>
              <a:latin typeface="Arial"/>
            </a:endParaRPr>
          </a:p>
        </p:txBody>
      </p:sp>
      <p:sp>
        <p:nvSpPr>
          <p:cNvPr id="194"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de-DE" sz="1800" b="0" strike="noStrike" spc="-1">
              <a:solidFill>
                <a:srgbClr val="000000"/>
              </a:solidFill>
              <a:latin typeface="Aria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normAutofit/>
          </a:bodyPr>
          <a:lstStyle>
            <a:lvl1pPr algn="ctr">
              <a:defRPr sz="4800" b="1">
                <a:solidFill>
                  <a:schemeClr val="accent1"/>
                </a:solidFill>
                <a:latin typeface="Verdana" panose="020B0604030504040204" pitchFamily="34" charset="0"/>
                <a:ea typeface="Verdana" panose="020B0604030504040204" pitchFamily="34" charset="0"/>
              </a:defRPr>
            </a:lvl1pPr>
          </a:lstStyle>
          <a:p>
            <a:r>
              <a:rPr lang="de-DE"/>
              <a:t>Mastertitelformat bearbeiten</a:t>
            </a:r>
          </a:p>
        </p:txBody>
      </p:sp>
      <p:sp>
        <p:nvSpPr>
          <p:cNvPr id="3" name="Unt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p:cNvSpPr>
            <a:spLocks noGrp="1"/>
          </p:cNvSpPr>
          <p:nvPr>
            <p:ph type="dt" sz="half" idx="10"/>
          </p:nvPr>
        </p:nvSpPr>
        <p:spPr/>
        <p:txBody>
          <a:bodyPr/>
          <a:lstStyle/>
          <a:p>
            <a:fld id="{B011FDCF-B26E-4B8A-BF31-99867437D306}" type="datetimeFigureOut">
              <a:rPr lang="de-DE" smtClean="0"/>
              <a:t>05.09.2023</a:t>
            </a:fld>
            <a:endParaRPr lang="de-DE"/>
          </a:p>
        </p:txBody>
      </p:sp>
      <p:sp>
        <p:nvSpPr>
          <p:cNvPr id="13" name="Rechteck 12"/>
          <p:cNvSpPr/>
          <p:nvPr userDrawn="1"/>
        </p:nvSpPr>
        <p:spPr>
          <a:xfrm>
            <a:off x="7753350" y="6356350"/>
            <a:ext cx="4438650" cy="5016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65294BDD-909D-4CC6-B65D-3C8B12005091}" type="slidenum">
              <a:rPr lang="de-DE" smtClean="0"/>
              <a:t>‹Nr.›</a:t>
            </a:fld>
            <a:endParaRPr lang="de-DE"/>
          </a:p>
        </p:txBody>
      </p:sp>
      <p:pic>
        <p:nvPicPr>
          <p:cNvPr id="14" name="Grafik 13"/>
          <p:cNvPicPr>
            <a:picLocks noChangeAspect="1"/>
          </p:cNvPicPr>
          <p:nvPr userDrawn="1"/>
        </p:nvPicPr>
        <p:blipFill>
          <a:blip r:embed="rId2"/>
          <a:stretch>
            <a:fillRect/>
          </a:stretch>
        </p:blipFill>
        <p:spPr>
          <a:xfrm>
            <a:off x="4038600" y="6189314"/>
            <a:ext cx="7955205" cy="501361"/>
          </a:xfrm>
          <a:prstGeom prst="rect">
            <a:avLst/>
          </a:prstGeom>
        </p:spPr>
      </p:pic>
    </p:spTree>
    <p:extLst>
      <p:ext uri="{BB962C8B-B14F-4D97-AF65-F5344CB8AC3E}">
        <p14:creationId xmlns:p14="http://schemas.microsoft.com/office/powerpoint/2010/main" val="41055458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x">
  <p:cSld name="1_Inhalt mit Überschrift">
    <p:spTree>
      <p:nvGrpSpPr>
        <p:cNvPr id="1" name=""/>
        <p:cNvGrpSpPr/>
        <p:nvPr/>
      </p:nvGrpSpPr>
      <p:grpSpPr>
        <a:xfrm>
          <a:off x="0" y="0"/>
          <a:ext cx="0" cy="0"/>
          <a:chOff x="0" y="0"/>
          <a:chExt cx="0" cy="0"/>
        </a:xfrm>
      </p:grpSpPr>
      <p:sp>
        <p:nvSpPr>
          <p:cNvPr id="154" name="Titeltext"/>
          <p:cNvSpPr txBox="1">
            <a:spLocks noGrp="1"/>
          </p:cNvSpPr>
          <p:nvPr>
            <p:ph type="title"/>
          </p:nvPr>
        </p:nvSpPr>
        <p:spPr>
          <a:xfrm>
            <a:off x="839787" y="457200"/>
            <a:ext cx="3932239" cy="1600200"/>
          </a:xfrm>
          <a:prstGeom prst="rect">
            <a:avLst/>
          </a:prstGeom>
        </p:spPr>
        <p:txBody>
          <a:bodyPr anchor="b"/>
          <a:lstStyle>
            <a:lvl1pPr>
              <a:defRPr sz="3200"/>
            </a:lvl1pPr>
          </a:lstStyle>
          <a:p>
            <a:r>
              <a:t>Titeltext</a:t>
            </a:r>
          </a:p>
        </p:txBody>
      </p:sp>
      <p:sp>
        <p:nvSpPr>
          <p:cNvPr id="155" name="Textebene 1…"/>
          <p:cNvSpPr txBox="1">
            <a:spLocks noGrp="1"/>
          </p:cNvSpPr>
          <p:nvPr>
            <p:ph type="body" sz="half" idx="1"/>
          </p:nvPr>
        </p:nvSpPr>
        <p:spPr>
          <a:xfrm>
            <a:off x="5183187" y="987425"/>
            <a:ext cx="6172201"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Textebene 1</a:t>
            </a:r>
          </a:p>
          <a:p>
            <a:pPr lvl="1"/>
            <a:r>
              <a:t>Textebene 2</a:t>
            </a:r>
          </a:p>
          <a:p>
            <a:pPr lvl="2"/>
            <a:r>
              <a:t>Textebene 3</a:t>
            </a:r>
          </a:p>
          <a:p>
            <a:pPr lvl="3"/>
            <a:r>
              <a:t>Textebene 4</a:t>
            </a:r>
          </a:p>
          <a:p>
            <a:pPr lvl="4"/>
            <a:r>
              <a:t>Textebene 5</a:t>
            </a:r>
          </a:p>
        </p:txBody>
      </p:sp>
      <p:sp>
        <p:nvSpPr>
          <p:cNvPr id="156" name="Textplatzhalter 3"/>
          <p:cNvSpPr>
            <a:spLocks noGrp="1"/>
          </p:cNvSpPr>
          <p:nvPr>
            <p:ph type="body" sz="quarter" idx="21"/>
          </p:nvPr>
        </p:nvSpPr>
        <p:spPr>
          <a:xfrm>
            <a:off x="839787" y="2057400"/>
            <a:ext cx="3932239" cy="3811588"/>
          </a:xfrm>
          <a:prstGeom prst="rect">
            <a:avLst/>
          </a:prstGeom>
        </p:spPr>
        <p:txBody>
          <a:bodyPr/>
          <a:lstStyle/>
          <a:p>
            <a:pPr marL="0" indent="0">
              <a:buSzTx/>
              <a:buFontTx/>
              <a:buNone/>
              <a:defRPr sz="1600"/>
            </a:pPr>
            <a:endParaRPr/>
          </a:p>
        </p:txBody>
      </p:sp>
      <p:sp>
        <p:nvSpPr>
          <p:cNvPr id="157"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extLst>
      <p:ext uri="{BB962C8B-B14F-4D97-AF65-F5344CB8AC3E}">
        <p14:creationId xmlns:p14="http://schemas.microsoft.com/office/powerpoint/2010/main" val="2674169318"/>
      </p:ext>
    </p:extLst>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08" name="PlaceHolder 1"/>
          <p:cNvSpPr>
            <a:spLocks noGrp="1"/>
          </p:cNvSpPr>
          <p:nvPr>
            <p:ph type="title"/>
          </p:nvPr>
        </p:nvSpPr>
        <p:spPr>
          <a:xfrm>
            <a:off x="1523880" y="1122480"/>
            <a:ext cx="9143280" cy="2386800"/>
          </a:xfrm>
          <a:prstGeom prst="rect">
            <a:avLst/>
          </a:prstGeom>
        </p:spPr>
        <p:txBody>
          <a:bodyPr lIns="0" tIns="0" rIns="0" bIns="0" anchor="ctr">
            <a:noAutofit/>
          </a:bodyPr>
          <a:lstStyle/>
          <a:p>
            <a:endParaRPr lang="de-DE" sz="1800" b="0" strike="noStrike" spc="-1">
              <a:solidFill>
                <a:srgbClr val="000000"/>
              </a:solidFill>
              <a:latin typeface="Arial"/>
            </a:endParaRPr>
          </a:p>
        </p:txBody>
      </p:sp>
      <p:sp>
        <p:nvSpPr>
          <p:cNvPr id="209" name="PlaceHolder 2"/>
          <p:cNvSpPr>
            <a:spLocks noGrp="1"/>
          </p:cNvSpPr>
          <p:nvPr>
            <p:ph type="subTitle"/>
          </p:nvPr>
        </p:nvSpPr>
        <p:spPr>
          <a:xfrm>
            <a:off x="609480" y="1604520"/>
            <a:ext cx="10972440" cy="3977280"/>
          </a:xfrm>
          <a:prstGeom prst="rect">
            <a:avLst/>
          </a:prstGeom>
        </p:spPr>
        <p:txBody>
          <a:bodyPr lIns="0" tIns="0" rIns="0" bIns="0" anchor="ctr">
            <a:noAutofit/>
          </a:bodyPr>
          <a:lstStyle/>
          <a:p>
            <a:pPr algn="ctr"/>
            <a:endParaRPr lang="de-DE" sz="3200" b="0" strike="noStrike" spc="-1">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1523880" y="1122480"/>
            <a:ext cx="9143280" cy="2386800"/>
          </a:xfrm>
          <a:prstGeom prst="rect">
            <a:avLst/>
          </a:prstGeom>
        </p:spPr>
        <p:txBody>
          <a:bodyPr lIns="0" tIns="0" rIns="0" bIns="0" anchor="ctr">
            <a:noAutofit/>
          </a:bodyPr>
          <a:lstStyle/>
          <a:p>
            <a:endParaRPr lang="de-DE" sz="1800" b="0" strike="noStrike" spc="-1">
              <a:solidFill>
                <a:srgbClr val="000000"/>
              </a:solidFill>
              <a:latin typeface="Arial"/>
            </a:endParaRPr>
          </a:p>
        </p:txBody>
      </p:sp>
      <p:sp>
        <p:nvSpPr>
          <p:cNvPr id="64"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de-DE" sz="1800" b="0" strike="noStrike" spc="-1">
              <a:solidFill>
                <a:srgbClr val="000000"/>
              </a:solidFill>
              <a:latin typeface="Aria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210" name="PlaceHolder 1"/>
          <p:cNvSpPr>
            <a:spLocks noGrp="1"/>
          </p:cNvSpPr>
          <p:nvPr>
            <p:ph type="title"/>
          </p:nvPr>
        </p:nvSpPr>
        <p:spPr>
          <a:xfrm>
            <a:off x="1523880" y="1122480"/>
            <a:ext cx="9143280" cy="2386800"/>
          </a:xfrm>
          <a:prstGeom prst="rect">
            <a:avLst/>
          </a:prstGeom>
        </p:spPr>
        <p:txBody>
          <a:bodyPr lIns="0" tIns="0" rIns="0" bIns="0" anchor="ctr">
            <a:noAutofit/>
          </a:bodyPr>
          <a:lstStyle/>
          <a:p>
            <a:endParaRPr lang="de-DE" sz="1800" b="0" strike="noStrike" spc="-1">
              <a:solidFill>
                <a:srgbClr val="000000"/>
              </a:solidFill>
              <a:latin typeface="Arial"/>
            </a:endParaRPr>
          </a:p>
        </p:txBody>
      </p:sp>
      <p:sp>
        <p:nvSpPr>
          <p:cNvPr id="211"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de-DE" sz="1800" b="0" strike="noStrike" spc="-1">
              <a:solidFill>
                <a:srgbClr val="000000"/>
              </a:solidFill>
              <a:latin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212" name="PlaceHolder 1"/>
          <p:cNvSpPr>
            <a:spLocks noGrp="1"/>
          </p:cNvSpPr>
          <p:nvPr>
            <p:ph type="title"/>
          </p:nvPr>
        </p:nvSpPr>
        <p:spPr>
          <a:xfrm>
            <a:off x="1523880" y="1122480"/>
            <a:ext cx="9143280" cy="2386800"/>
          </a:xfrm>
          <a:prstGeom prst="rect">
            <a:avLst/>
          </a:prstGeom>
        </p:spPr>
        <p:txBody>
          <a:bodyPr lIns="0" tIns="0" rIns="0" bIns="0" anchor="ctr">
            <a:noAutofit/>
          </a:bodyPr>
          <a:lstStyle/>
          <a:p>
            <a:endParaRPr lang="de-DE" sz="1800" b="0" strike="noStrike" spc="-1">
              <a:solidFill>
                <a:srgbClr val="000000"/>
              </a:solidFill>
              <a:latin typeface="Arial"/>
            </a:endParaRPr>
          </a:p>
        </p:txBody>
      </p:sp>
      <p:sp>
        <p:nvSpPr>
          <p:cNvPr id="213"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de-DE" sz="1800" b="0" strike="noStrike" spc="-1">
              <a:solidFill>
                <a:srgbClr val="000000"/>
              </a:solidFill>
              <a:latin typeface="Arial"/>
            </a:endParaRPr>
          </a:p>
        </p:txBody>
      </p:sp>
      <p:sp>
        <p:nvSpPr>
          <p:cNvPr id="214"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de-DE" sz="1800" b="0" strike="noStrike" spc="-1">
              <a:solidFill>
                <a:srgbClr val="000000"/>
              </a:solidFill>
              <a:latin typeface="Aria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15" name="PlaceHolder 1"/>
          <p:cNvSpPr>
            <a:spLocks noGrp="1"/>
          </p:cNvSpPr>
          <p:nvPr>
            <p:ph type="title"/>
          </p:nvPr>
        </p:nvSpPr>
        <p:spPr>
          <a:xfrm>
            <a:off x="1523880" y="1122480"/>
            <a:ext cx="9143280" cy="2386800"/>
          </a:xfrm>
          <a:prstGeom prst="rect">
            <a:avLst/>
          </a:prstGeom>
        </p:spPr>
        <p:txBody>
          <a:bodyPr lIns="0" tIns="0" rIns="0" bIns="0" anchor="ctr">
            <a:noAutofit/>
          </a:bodyPr>
          <a:lstStyle/>
          <a:p>
            <a:endParaRPr lang="de-DE" sz="1800" b="0" strike="noStrike" spc="-1">
              <a:solidFill>
                <a:srgbClr val="000000"/>
              </a:solidFill>
              <a:latin typeface="Aria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16" name="PlaceHolder 1"/>
          <p:cNvSpPr>
            <a:spLocks noGrp="1"/>
          </p:cNvSpPr>
          <p:nvPr>
            <p:ph type="subTitle"/>
          </p:nvPr>
        </p:nvSpPr>
        <p:spPr>
          <a:xfrm>
            <a:off x="1523880" y="1122480"/>
            <a:ext cx="9143280" cy="11064960"/>
          </a:xfrm>
          <a:prstGeom prst="rect">
            <a:avLst/>
          </a:prstGeom>
        </p:spPr>
        <p:txBody>
          <a:bodyPr lIns="0" tIns="0" rIns="0" bIns="0" anchor="ctr">
            <a:noAutofit/>
          </a:bodyPr>
          <a:lstStyle/>
          <a:p>
            <a:pPr algn="ctr"/>
            <a:endParaRPr lang="de-DE" sz="3200" b="0" strike="noStrike" spc="-1">
              <a:latin typeface="Aria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17" name="PlaceHolder 1"/>
          <p:cNvSpPr>
            <a:spLocks noGrp="1"/>
          </p:cNvSpPr>
          <p:nvPr>
            <p:ph type="title"/>
          </p:nvPr>
        </p:nvSpPr>
        <p:spPr>
          <a:xfrm>
            <a:off x="1523880" y="1122480"/>
            <a:ext cx="9143280" cy="2386800"/>
          </a:xfrm>
          <a:prstGeom prst="rect">
            <a:avLst/>
          </a:prstGeom>
        </p:spPr>
        <p:txBody>
          <a:bodyPr lIns="0" tIns="0" rIns="0" bIns="0" anchor="ctr">
            <a:noAutofit/>
          </a:bodyPr>
          <a:lstStyle/>
          <a:p>
            <a:endParaRPr lang="de-DE" sz="1800" b="0" strike="noStrike" spc="-1">
              <a:solidFill>
                <a:srgbClr val="000000"/>
              </a:solidFill>
              <a:latin typeface="Arial"/>
            </a:endParaRPr>
          </a:p>
        </p:txBody>
      </p:sp>
      <p:sp>
        <p:nvSpPr>
          <p:cNvPr id="218"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de-DE" sz="1800" b="0" strike="noStrike" spc="-1">
              <a:solidFill>
                <a:srgbClr val="000000"/>
              </a:solidFill>
              <a:latin typeface="Arial"/>
            </a:endParaRPr>
          </a:p>
        </p:txBody>
      </p:sp>
      <p:sp>
        <p:nvSpPr>
          <p:cNvPr id="219"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de-DE" sz="1800" b="0" strike="noStrike" spc="-1">
              <a:solidFill>
                <a:srgbClr val="000000"/>
              </a:solidFill>
              <a:latin typeface="Arial"/>
            </a:endParaRPr>
          </a:p>
        </p:txBody>
      </p:sp>
      <p:sp>
        <p:nvSpPr>
          <p:cNvPr id="220"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de-DE" sz="1800" b="0" strike="noStrike" spc="-1">
              <a:solidFill>
                <a:srgbClr val="000000"/>
              </a:solidFill>
              <a:latin typeface="Aria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21" name="PlaceHolder 1"/>
          <p:cNvSpPr>
            <a:spLocks noGrp="1"/>
          </p:cNvSpPr>
          <p:nvPr>
            <p:ph type="title"/>
          </p:nvPr>
        </p:nvSpPr>
        <p:spPr>
          <a:xfrm>
            <a:off x="1523880" y="1122480"/>
            <a:ext cx="9143280" cy="2386800"/>
          </a:xfrm>
          <a:prstGeom prst="rect">
            <a:avLst/>
          </a:prstGeom>
        </p:spPr>
        <p:txBody>
          <a:bodyPr lIns="0" tIns="0" rIns="0" bIns="0" anchor="ctr">
            <a:noAutofit/>
          </a:bodyPr>
          <a:lstStyle/>
          <a:p>
            <a:endParaRPr lang="de-DE" sz="1800" b="0" strike="noStrike" spc="-1">
              <a:solidFill>
                <a:srgbClr val="000000"/>
              </a:solidFill>
              <a:latin typeface="Arial"/>
            </a:endParaRPr>
          </a:p>
        </p:txBody>
      </p:sp>
      <p:sp>
        <p:nvSpPr>
          <p:cNvPr id="222"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de-DE" sz="1800" b="0" strike="noStrike" spc="-1">
              <a:solidFill>
                <a:srgbClr val="000000"/>
              </a:solidFill>
              <a:latin typeface="Arial"/>
            </a:endParaRPr>
          </a:p>
        </p:txBody>
      </p:sp>
      <p:sp>
        <p:nvSpPr>
          <p:cNvPr id="223"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de-DE" sz="1800" b="0" strike="noStrike" spc="-1">
              <a:solidFill>
                <a:srgbClr val="000000"/>
              </a:solidFill>
              <a:latin typeface="Arial"/>
            </a:endParaRPr>
          </a:p>
        </p:txBody>
      </p:sp>
      <p:sp>
        <p:nvSpPr>
          <p:cNvPr id="224"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de-DE" sz="1800" b="0" strike="noStrike" spc="-1">
              <a:solidFill>
                <a:srgbClr val="000000"/>
              </a:solidFill>
              <a:latin typeface="Aria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25" name="PlaceHolder 1"/>
          <p:cNvSpPr>
            <a:spLocks noGrp="1"/>
          </p:cNvSpPr>
          <p:nvPr>
            <p:ph type="title"/>
          </p:nvPr>
        </p:nvSpPr>
        <p:spPr>
          <a:xfrm>
            <a:off x="1523880" y="1122480"/>
            <a:ext cx="9143280" cy="2386800"/>
          </a:xfrm>
          <a:prstGeom prst="rect">
            <a:avLst/>
          </a:prstGeom>
        </p:spPr>
        <p:txBody>
          <a:bodyPr lIns="0" tIns="0" rIns="0" bIns="0" anchor="ctr">
            <a:noAutofit/>
          </a:bodyPr>
          <a:lstStyle/>
          <a:p>
            <a:endParaRPr lang="de-DE" sz="1800" b="0" strike="noStrike" spc="-1">
              <a:solidFill>
                <a:srgbClr val="000000"/>
              </a:solidFill>
              <a:latin typeface="Arial"/>
            </a:endParaRPr>
          </a:p>
        </p:txBody>
      </p:sp>
      <p:sp>
        <p:nvSpPr>
          <p:cNvPr id="226"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de-DE" sz="1800" b="0" strike="noStrike" spc="-1">
              <a:solidFill>
                <a:srgbClr val="000000"/>
              </a:solidFill>
              <a:latin typeface="Arial"/>
            </a:endParaRPr>
          </a:p>
        </p:txBody>
      </p:sp>
      <p:sp>
        <p:nvSpPr>
          <p:cNvPr id="227"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de-DE" sz="1800" b="0" strike="noStrike" spc="-1">
              <a:solidFill>
                <a:srgbClr val="000000"/>
              </a:solidFill>
              <a:latin typeface="Arial"/>
            </a:endParaRPr>
          </a:p>
        </p:txBody>
      </p:sp>
      <p:sp>
        <p:nvSpPr>
          <p:cNvPr id="228"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de-DE" sz="1800" b="0" strike="noStrike" spc="-1">
              <a:solidFill>
                <a:srgbClr val="000000"/>
              </a:solidFill>
              <a:latin typeface="Aria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29" name="PlaceHolder 1"/>
          <p:cNvSpPr>
            <a:spLocks noGrp="1"/>
          </p:cNvSpPr>
          <p:nvPr>
            <p:ph type="title"/>
          </p:nvPr>
        </p:nvSpPr>
        <p:spPr>
          <a:xfrm>
            <a:off x="1523880" y="1122480"/>
            <a:ext cx="9143280" cy="2386800"/>
          </a:xfrm>
          <a:prstGeom prst="rect">
            <a:avLst/>
          </a:prstGeom>
        </p:spPr>
        <p:txBody>
          <a:bodyPr lIns="0" tIns="0" rIns="0" bIns="0" anchor="ctr">
            <a:noAutofit/>
          </a:bodyPr>
          <a:lstStyle/>
          <a:p>
            <a:endParaRPr lang="de-DE" sz="1800" b="0" strike="noStrike" spc="-1">
              <a:solidFill>
                <a:srgbClr val="000000"/>
              </a:solidFill>
              <a:latin typeface="Arial"/>
            </a:endParaRPr>
          </a:p>
        </p:txBody>
      </p:sp>
      <p:sp>
        <p:nvSpPr>
          <p:cNvPr id="230"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de-DE" sz="1800" b="0" strike="noStrike" spc="-1">
              <a:solidFill>
                <a:srgbClr val="000000"/>
              </a:solidFill>
              <a:latin typeface="Arial"/>
            </a:endParaRPr>
          </a:p>
        </p:txBody>
      </p:sp>
      <p:sp>
        <p:nvSpPr>
          <p:cNvPr id="231"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de-DE" sz="1800" b="0" strike="noStrike" spc="-1">
              <a:solidFill>
                <a:srgbClr val="000000"/>
              </a:solidFill>
              <a:latin typeface="Aria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32" name="PlaceHolder 1"/>
          <p:cNvSpPr>
            <a:spLocks noGrp="1"/>
          </p:cNvSpPr>
          <p:nvPr>
            <p:ph type="title"/>
          </p:nvPr>
        </p:nvSpPr>
        <p:spPr>
          <a:xfrm>
            <a:off x="1523880" y="1122480"/>
            <a:ext cx="9143280" cy="2386800"/>
          </a:xfrm>
          <a:prstGeom prst="rect">
            <a:avLst/>
          </a:prstGeom>
        </p:spPr>
        <p:txBody>
          <a:bodyPr lIns="0" tIns="0" rIns="0" bIns="0" anchor="ctr">
            <a:noAutofit/>
          </a:bodyPr>
          <a:lstStyle/>
          <a:p>
            <a:endParaRPr lang="de-DE" sz="1800" b="0" strike="noStrike" spc="-1">
              <a:solidFill>
                <a:srgbClr val="000000"/>
              </a:solidFill>
              <a:latin typeface="Arial"/>
            </a:endParaRPr>
          </a:p>
        </p:txBody>
      </p:sp>
      <p:sp>
        <p:nvSpPr>
          <p:cNvPr id="233"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de-DE" sz="1800" b="0" strike="noStrike" spc="-1">
              <a:solidFill>
                <a:srgbClr val="000000"/>
              </a:solidFill>
              <a:latin typeface="Arial"/>
            </a:endParaRPr>
          </a:p>
        </p:txBody>
      </p:sp>
      <p:sp>
        <p:nvSpPr>
          <p:cNvPr id="234"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de-DE" sz="1800" b="0" strike="noStrike" spc="-1">
              <a:solidFill>
                <a:srgbClr val="000000"/>
              </a:solidFill>
              <a:latin typeface="Arial"/>
            </a:endParaRPr>
          </a:p>
        </p:txBody>
      </p:sp>
      <p:sp>
        <p:nvSpPr>
          <p:cNvPr id="235"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de-DE" sz="1800" b="0" strike="noStrike" spc="-1">
              <a:solidFill>
                <a:srgbClr val="000000"/>
              </a:solidFill>
              <a:latin typeface="Arial"/>
            </a:endParaRPr>
          </a:p>
        </p:txBody>
      </p:sp>
      <p:sp>
        <p:nvSpPr>
          <p:cNvPr id="236"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de-DE" sz="1800" b="0" strike="noStrike" spc="-1">
              <a:solidFill>
                <a:srgbClr val="000000"/>
              </a:solidFill>
              <a:latin typeface="Aria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37" name="PlaceHolder 1"/>
          <p:cNvSpPr>
            <a:spLocks noGrp="1"/>
          </p:cNvSpPr>
          <p:nvPr>
            <p:ph type="title"/>
          </p:nvPr>
        </p:nvSpPr>
        <p:spPr>
          <a:xfrm>
            <a:off x="1523880" y="1122480"/>
            <a:ext cx="9143280" cy="2386800"/>
          </a:xfrm>
          <a:prstGeom prst="rect">
            <a:avLst/>
          </a:prstGeom>
        </p:spPr>
        <p:txBody>
          <a:bodyPr lIns="0" tIns="0" rIns="0" bIns="0" anchor="ctr">
            <a:noAutofit/>
          </a:bodyPr>
          <a:lstStyle/>
          <a:p>
            <a:endParaRPr lang="de-DE" sz="1800" b="0" strike="noStrike" spc="-1">
              <a:solidFill>
                <a:srgbClr val="000000"/>
              </a:solidFill>
              <a:latin typeface="Arial"/>
            </a:endParaRPr>
          </a:p>
        </p:txBody>
      </p:sp>
      <p:sp>
        <p:nvSpPr>
          <p:cNvPr id="238"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de-DE" sz="1800" b="0" strike="noStrike" spc="-1">
              <a:solidFill>
                <a:srgbClr val="000000"/>
              </a:solidFill>
              <a:latin typeface="Arial"/>
            </a:endParaRPr>
          </a:p>
        </p:txBody>
      </p:sp>
      <p:sp>
        <p:nvSpPr>
          <p:cNvPr id="239"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de-DE" sz="1800" b="0" strike="noStrike" spc="-1">
              <a:solidFill>
                <a:srgbClr val="000000"/>
              </a:solidFill>
              <a:latin typeface="Arial"/>
            </a:endParaRPr>
          </a:p>
        </p:txBody>
      </p:sp>
      <p:sp>
        <p:nvSpPr>
          <p:cNvPr id="240"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de-DE" sz="1800" b="0" strike="noStrike" spc="-1">
              <a:solidFill>
                <a:srgbClr val="000000"/>
              </a:solidFill>
              <a:latin typeface="Arial"/>
            </a:endParaRPr>
          </a:p>
        </p:txBody>
      </p:sp>
      <p:sp>
        <p:nvSpPr>
          <p:cNvPr id="241"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de-DE" sz="1800" b="0" strike="noStrike" spc="-1">
              <a:solidFill>
                <a:srgbClr val="000000"/>
              </a:solidFill>
              <a:latin typeface="Arial"/>
            </a:endParaRPr>
          </a:p>
        </p:txBody>
      </p:sp>
      <p:sp>
        <p:nvSpPr>
          <p:cNvPr id="242"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de-DE" sz="1800" b="0" strike="noStrike" spc="-1">
              <a:solidFill>
                <a:srgbClr val="000000"/>
              </a:solidFill>
              <a:latin typeface="Arial"/>
            </a:endParaRPr>
          </a:p>
        </p:txBody>
      </p:sp>
      <p:sp>
        <p:nvSpPr>
          <p:cNvPr id="243"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de-DE" sz="1800" b="0" strike="noStrike" spc="-1">
              <a:solidFill>
                <a:srgbClr val="000000"/>
              </a:solidFill>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5" name="PlaceHolder 1"/>
          <p:cNvSpPr>
            <a:spLocks noGrp="1"/>
          </p:cNvSpPr>
          <p:nvPr>
            <p:ph type="title"/>
          </p:nvPr>
        </p:nvSpPr>
        <p:spPr>
          <a:xfrm>
            <a:off x="1523880" y="1122480"/>
            <a:ext cx="9143280" cy="2386800"/>
          </a:xfrm>
          <a:prstGeom prst="rect">
            <a:avLst/>
          </a:prstGeom>
        </p:spPr>
        <p:txBody>
          <a:bodyPr lIns="0" tIns="0" rIns="0" bIns="0" anchor="ctr">
            <a:noAutofit/>
          </a:bodyPr>
          <a:lstStyle/>
          <a:p>
            <a:endParaRPr lang="de-DE" sz="1800" b="0" strike="noStrike" spc="-1">
              <a:solidFill>
                <a:srgbClr val="000000"/>
              </a:solidFill>
              <a:latin typeface="Arial"/>
            </a:endParaRPr>
          </a:p>
        </p:txBody>
      </p:sp>
      <p:sp>
        <p:nvSpPr>
          <p:cNvPr id="66"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de-DE" sz="1800" b="0" strike="noStrike" spc="-1">
              <a:solidFill>
                <a:srgbClr val="000000"/>
              </a:solidFill>
              <a:latin typeface="Arial"/>
            </a:endParaRPr>
          </a:p>
        </p:txBody>
      </p:sp>
      <p:sp>
        <p:nvSpPr>
          <p:cNvPr id="67"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de-DE" sz="1800" b="0" strike="noStrike" spc="-1">
              <a:solidFill>
                <a:srgbClr val="000000"/>
              </a:solidFill>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8" name="PlaceHolder 1"/>
          <p:cNvSpPr>
            <a:spLocks noGrp="1"/>
          </p:cNvSpPr>
          <p:nvPr>
            <p:ph type="title"/>
          </p:nvPr>
        </p:nvSpPr>
        <p:spPr>
          <a:xfrm>
            <a:off x="1523880" y="1122480"/>
            <a:ext cx="9143280" cy="2386800"/>
          </a:xfrm>
          <a:prstGeom prst="rect">
            <a:avLst/>
          </a:prstGeom>
        </p:spPr>
        <p:txBody>
          <a:bodyPr lIns="0" tIns="0" rIns="0" bIns="0" anchor="ctr">
            <a:noAutofit/>
          </a:bodyPr>
          <a:lstStyle/>
          <a:p>
            <a:endParaRPr lang="de-DE" sz="1800" b="0" strike="noStrike" spc="-1">
              <a:solidFill>
                <a:srgbClr val="000000"/>
              </a:solidFill>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69" name="PlaceHolder 1"/>
          <p:cNvSpPr>
            <a:spLocks noGrp="1"/>
          </p:cNvSpPr>
          <p:nvPr>
            <p:ph type="subTitle"/>
          </p:nvPr>
        </p:nvSpPr>
        <p:spPr>
          <a:xfrm>
            <a:off x="1523880" y="1122480"/>
            <a:ext cx="9143280" cy="11064960"/>
          </a:xfrm>
          <a:prstGeom prst="rect">
            <a:avLst/>
          </a:prstGeom>
        </p:spPr>
        <p:txBody>
          <a:bodyPr lIns="0" tIns="0" rIns="0" bIns="0" anchor="ctr">
            <a:noAutofit/>
          </a:bodyPr>
          <a:lstStyle/>
          <a:p>
            <a:pPr algn="ctr"/>
            <a:endParaRPr lang="de-DE"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1523880" y="1122480"/>
            <a:ext cx="9143280" cy="2386800"/>
          </a:xfrm>
          <a:prstGeom prst="rect">
            <a:avLst/>
          </a:prstGeom>
        </p:spPr>
        <p:txBody>
          <a:bodyPr lIns="0" tIns="0" rIns="0" bIns="0" anchor="ctr">
            <a:noAutofit/>
          </a:bodyPr>
          <a:lstStyle/>
          <a:p>
            <a:endParaRPr lang="de-DE" sz="1800" b="0" strike="noStrike" spc="-1">
              <a:solidFill>
                <a:srgbClr val="000000"/>
              </a:solidFill>
              <a:latin typeface="Arial"/>
            </a:endParaRPr>
          </a:p>
        </p:txBody>
      </p:sp>
      <p:sp>
        <p:nvSpPr>
          <p:cNvPr id="71"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de-DE" sz="1800" b="0" strike="noStrike" spc="-1">
              <a:solidFill>
                <a:srgbClr val="000000"/>
              </a:solidFill>
              <a:latin typeface="Arial"/>
            </a:endParaRPr>
          </a:p>
        </p:txBody>
      </p:sp>
      <p:sp>
        <p:nvSpPr>
          <p:cNvPr id="72"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de-DE" sz="1800" b="0" strike="noStrike" spc="-1">
              <a:solidFill>
                <a:srgbClr val="000000"/>
              </a:solidFill>
              <a:latin typeface="Arial"/>
            </a:endParaRPr>
          </a:p>
        </p:txBody>
      </p:sp>
      <p:sp>
        <p:nvSpPr>
          <p:cNvPr id="73"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de-DE" sz="1800" b="0" strike="noStrike" spc="-1">
              <a:solidFill>
                <a:srgbClr val="000000"/>
              </a:solidFill>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74" name="PlaceHolder 1"/>
          <p:cNvSpPr>
            <a:spLocks noGrp="1"/>
          </p:cNvSpPr>
          <p:nvPr>
            <p:ph type="title"/>
          </p:nvPr>
        </p:nvSpPr>
        <p:spPr>
          <a:xfrm>
            <a:off x="1523880" y="1122480"/>
            <a:ext cx="9143280" cy="2386800"/>
          </a:xfrm>
          <a:prstGeom prst="rect">
            <a:avLst/>
          </a:prstGeom>
        </p:spPr>
        <p:txBody>
          <a:bodyPr lIns="0" tIns="0" rIns="0" bIns="0" anchor="ctr">
            <a:noAutofit/>
          </a:bodyPr>
          <a:lstStyle/>
          <a:p>
            <a:endParaRPr lang="de-DE" sz="1800" b="0" strike="noStrike" spc="-1">
              <a:solidFill>
                <a:srgbClr val="000000"/>
              </a:solidFill>
              <a:latin typeface="Arial"/>
            </a:endParaRPr>
          </a:p>
        </p:txBody>
      </p:sp>
      <p:sp>
        <p:nvSpPr>
          <p:cNvPr id="75"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de-DE" sz="1800" b="0" strike="noStrike" spc="-1">
              <a:solidFill>
                <a:srgbClr val="000000"/>
              </a:solidFill>
              <a:latin typeface="Arial"/>
            </a:endParaRPr>
          </a:p>
        </p:txBody>
      </p:sp>
      <p:sp>
        <p:nvSpPr>
          <p:cNvPr id="76"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de-DE" sz="1800" b="0" strike="noStrike" spc="-1">
              <a:solidFill>
                <a:srgbClr val="000000"/>
              </a:solidFill>
              <a:latin typeface="Arial"/>
            </a:endParaRPr>
          </a:p>
        </p:txBody>
      </p:sp>
      <p:sp>
        <p:nvSpPr>
          <p:cNvPr id="77"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de-DE" sz="1800" b="0" strike="noStrike" spc="-1">
              <a:solidFill>
                <a:srgbClr val="000000"/>
              </a:solidFill>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1523880" y="1122480"/>
            <a:ext cx="9143280" cy="2386800"/>
          </a:xfrm>
          <a:prstGeom prst="rect">
            <a:avLst/>
          </a:prstGeom>
        </p:spPr>
        <p:txBody>
          <a:bodyPr lIns="0" tIns="0" rIns="0" bIns="0" anchor="ctr">
            <a:noAutofit/>
          </a:bodyPr>
          <a:lstStyle/>
          <a:p>
            <a:endParaRPr lang="de-DE" sz="1800" b="0" strike="noStrike" spc="-1">
              <a:solidFill>
                <a:srgbClr val="000000"/>
              </a:solidFill>
              <a:latin typeface="Arial"/>
            </a:endParaRPr>
          </a:p>
        </p:txBody>
      </p:sp>
      <p:sp>
        <p:nvSpPr>
          <p:cNvPr id="79"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de-DE" sz="1800" b="0" strike="noStrike" spc="-1">
              <a:solidFill>
                <a:srgbClr val="000000"/>
              </a:solidFill>
              <a:latin typeface="Arial"/>
            </a:endParaRPr>
          </a:p>
        </p:txBody>
      </p:sp>
      <p:sp>
        <p:nvSpPr>
          <p:cNvPr id="80"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de-DE" sz="1800" b="0" strike="noStrike" spc="-1">
              <a:solidFill>
                <a:srgbClr val="000000"/>
              </a:solidFill>
              <a:latin typeface="Arial"/>
            </a:endParaRPr>
          </a:p>
        </p:txBody>
      </p:sp>
      <p:sp>
        <p:nvSpPr>
          <p:cNvPr id="81"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de-DE" sz="1800" b="0" strike="noStrike" spc="-1">
              <a:solidFill>
                <a:srgbClr val="000000"/>
              </a:solidFill>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6" Type="http://schemas.openxmlformats.org/officeDocument/2006/relationships/image" Target="../media/image1.pn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theme" Target="../theme/theme2.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theme" Target="../theme/theme3.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 name="Rechteck 7"/>
          <p:cNvSpPr/>
          <p:nvPr/>
        </p:nvSpPr>
        <p:spPr>
          <a:xfrm>
            <a:off x="309240" y="0"/>
            <a:ext cx="89640" cy="6857640"/>
          </a:xfrm>
          <a:prstGeom prst="rect">
            <a:avLst/>
          </a:prstGeom>
          <a:solidFill>
            <a:srgbClr val="08529E"/>
          </a:solidFill>
          <a:ln>
            <a:noFill/>
          </a:ln>
        </p:spPr>
        <p:style>
          <a:lnRef idx="2">
            <a:schemeClr val="accent1">
              <a:shade val="50000"/>
            </a:schemeClr>
          </a:lnRef>
          <a:fillRef idx="1">
            <a:schemeClr val="accent1"/>
          </a:fillRef>
          <a:effectRef idx="0">
            <a:schemeClr val="accent1"/>
          </a:effectRef>
          <a:fontRef idx="minor"/>
        </p:style>
      </p:sp>
      <p:sp>
        <p:nvSpPr>
          <p:cNvPr id="49" name="Rechteck 8"/>
          <p:cNvSpPr/>
          <p:nvPr/>
        </p:nvSpPr>
        <p:spPr>
          <a:xfrm>
            <a:off x="466200" y="0"/>
            <a:ext cx="89640" cy="6857640"/>
          </a:xfrm>
          <a:prstGeom prst="rect">
            <a:avLst/>
          </a:prstGeom>
          <a:solidFill>
            <a:srgbClr val="DE5D58"/>
          </a:solidFill>
          <a:ln>
            <a:noFill/>
          </a:ln>
        </p:spPr>
        <p:style>
          <a:lnRef idx="2">
            <a:schemeClr val="accent1">
              <a:shade val="50000"/>
            </a:schemeClr>
          </a:lnRef>
          <a:fillRef idx="1">
            <a:schemeClr val="accent1"/>
          </a:fillRef>
          <a:effectRef idx="0">
            <a:schemeClr val="accent1"/>
          </a:effectRef>
          <a:fontRef idx="minor"/>
        </p:style>
      </p:sp>
      <p:sp>
        <p:nvSpPr>
          <p:cNvPr id="50" name="Rechteck 9"/>
          <p:cNvSpPr/>
          <p:nvPr/>
        </p:nvSpPr>
        <p:spPr>
          <a:xfrm>
            <a:off x="623160" y="0"/>
            <a:ext cx="89640" cy="6857640"/>
          </a:xfrm>
          <a:prstGeom prst="rect">
            <a:avLst/>
          </a:prstGeom>
          <a:solidFill>
            <a:srgbClr val="E9BC48"/>
          </a:solidFill>
          <a:ln>
            <a:noFill/>
          </a:ln>
        </p:spPr>
        <p:style>
          <a:lnRef idx="2">
            <a:schemeClr val="accent1">
              <a:shade val="50000"/>
            </a:schemeClr>
          </a:lnRef>
          <a:fillRef idx="1">
            <a:schemeClr val="accent1"/>
          </a:fillRef>
          <a:effectRef idx="0">
            <a:schemeClr val="accent1"/>
          </a:effectRef>
          <a:fontRef idx="minor"/>
        </p:style>
      </p:sp>
      <p:pic>
        <p:nvPicPr>
          <p:cNvPr id="51" name="Grafik 12"/>
          <p:cNvPicPr/>
          <p:nvPr/>
        </p:nvPicPr>
        <p:blipFill>
          <a:blip r:embed="rId15"/>
          <a:stretch/>
        </p:blipFill>
        <p:spPr>
          <a:xfrm>
            <a:off x="7797240" y="6426360"/>
            <a:ext cx="4196160" cy="264240"/>
          </a:xfrm>
          <a:prstGeom prst="rect">
            <a:avLst/>
          </a:prstGeom>
          <a:ln w="0">
            <a:noFill/>
          </a:ln>
        </p:spPr>
      </p:pic>
      <p:sp>
        <p:nvSpPr>
          <p:cNvPr id="52" name="Rechteck 6"/>
          <p:cNvSpPr/>
          <p:nvPr/>
        </p:nvSpPr>
        <p:spPr>
          <a:xfrm>
            <a:off x="-1468080" y="722880"/>
            <a:ext cx="1259640" cy="251640"/>
          </a:xfrm>
          <a:prstGeom prst="rect">
            <a:avLst/>
          </a:prstGeom>
          <a:solidFill>
            <a:srgbClr val="00519E"/>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tabLst>
                <a:tab pos="0" algn="l"/>
              </a:tabLst>
            </a:pPr>
            <a:r>
              <a:rPr lang="de-DE" sz="1400" b="0" strike="noStrike" spc="-1">
                <a:solidFill>
                  <a:srgbClr val="FFFFFF"/>
                </a:solidFill>
                <a:latin typeface="Calibri"/>
              </a:rPr>
              <a:t>0 </a:t>
            </a:r>
            <a:r>
              <a:rPr lang="de-DE" sz="1400" b="0" strike="noStrike" spc="-1">
                <a:solidFill>
                  <a:srgbClr val="FFFFFF"/>
                </a:solidFill>
                <a:latin typeface="Symbol"/>
              </a:rPr>
              <a:t></a:t>
            </a:r>
            <a:r>
              <a:rPr lang="de-DE" sz="1400" b="0" strike="noStrike" spc="-1">
                <a:solidFill>
                  <a:srgbClr val="FFFFFF"/>
                </a:solidFill>
                <a:latin typeface="Calibri"/>
              </a:rPr>
              <a:t> 81 </a:t>
            </a:r>
            <a:r>
              <a:rPr lang="de-DE" sz="1400" b="0" strike="noStrike" spc="-1">
                <a:solidFill>
                  <a:srgbClr val="FFFFFF"/>
                </a:solidFill>
                <a:latin typeface="Symbol"/>
              </a:rPr>
              <a:t></a:t>
            </a:r>
            <a:r>
              <a:rPr lang="de-DE" sz="1400" b="0" strike="noStrike" spc="-1">
                <a:solidFill>
                  <a:srgbClr val="FFFFFF"/>
                </a:solidFill>
                <a:latin typeface="Calibri"/>
              </a:rPr>
              <a:t> 158</a:t>
            </a:r>
            <a:endParaRPr lang="de-DE" sz="1400" b="0" strike="noStrike" spc="-1">
              <a:latin typeface="Arial"/>
            </a:endParaRPr>
          </a:p>
        </p:txBody>
      </p:sp>
      <p:sp>
        <p:nvSpPr>
          <p:cNvPr id="53" name="Rechteck 11"/>
          <p:cNvSpPr/>
          <p:nvPr/>
        </p:nvSpPr>
        <p:spPr>
          <a:xfrm>
            <a:off x="-1468080" y="1080720"/>
            <a:ext cx="1259640" cy="251640"/>
          </a:xfrm>
          <a:prstGeom prst="rect">
            <a:avLst/>
          </a:prstGeom>
          <a:solidFill>
            <a:srgbClr val="DE5E58"/>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tabLst>
                <a:tab pos="0" algn="l"/>
              </a:tabLst>
            </a:pPr>
            <a:r>
              <a:rPr lang="de-DE" sz="1400" b="0" strike="noStrike" spc="-1">
                <a:solidFill>
                  <a:srgbClr val="FFFFFF"/>
                </a:solidFill>
                <a:latin typeface="Calibri"/>
              </a:rPr>
              <a:t>222 </a:t>
            </a:r>
            <a:r>
              <a:rPr lang="de-DE" sz="1400" b="0" strike="noStrike" spc="-1">
                <a:solidFill>
                  <a:srgbClr val="FFFFFF"/>
                </a:solidFill>
                <a:latin typeface="Symbol"/>
              </a:rPr>
              <a:t></a:t>
            </a:r>
            <a:r>
              <a:rPr lang="de-DE" sz="1400" b="0" strike="noStrike" spc="-1">
                <a:solidFill>
                  <a:srgbClr val="FFFFFF"/>
                </a:solidFill>
                <a:latin typeface="Calibri"/>
              </a:rPr>
              <a:t> 94 </a:t>
            </a:r>
            <a:r>
              <a:rPr lang="de-DE" sz="1400" b="0" strike="noStrike" spc="-1">
                <a:solidFill>
                  <a:srgbClr val="FFFFFF"/>
                </a:solidFill>
                <a:latin typeface="Symbol"/>
              </a:rPr>
              <a:t></a:t>
            </a:r>
            <a:r>
              <a:rPr lang="de-DE" sz="1400" b="0" strike="noStrike" spc="-1">
                <a:solidFill>
                  <a:srgbClr val="FFFFFF"/>
                </a:solidFill>
                <a:latin typeface="Calibri"/>
              </a:rPr>
              <a:t> 88</a:t>
            </a:r>
            <a:endParaRPr lang="de-DE" sz="1400" b="0" strike="noStrike" spc="-1">
              <a:latin typeface="Arial"/>
            </a:endParaRPr>
          </a:p>
        </p:txBody>
      </p:sp>
      <p:sp>
        <p:nvSpPr>
          <p:cNvPr id="54" name="Rechteck 13"/>
          <p:cNvSpPr/>
          <p:nvPr/>
        </p:nvSpPr>
        <p:spPr>
          <a:xfrm>
            <a:off x="-1468080" y="1438560"/>
            <a:ext cx="1259640" cy="2516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tabLst>
                <a:tab pos="0" algn="l"/>
              </a:tabLst>
            </a:pPr>
            <a:r>
              <a:rPr lang="de-DE" sz="1400" b="0" strike="noStrike" spc="-1">
                <a:solidFill>
                  <a:srgbClr val="FFFFFF"/>
                </a:solidFill>
                <a:latin typeface="Calibri"/>
              </a:rPr>
              <a:t>244 </a:t>
            </a:r>
            <a:r>
              <a:rPr lang="de-DE" sz="1400" b="0" strike="noStrike" spc="-1">
                <a:solidFill>
                  <a:srgbClr val="FFFFFF"/>
                </a:solidFill>
                <a:latin typeface="Symbol"/>
              </a:rPr>
              <a:t></a:t>
            </a:r>
            <a:r>
              <a:rPr lang="de-DE" sz="1400" b="0" strike="noStrike" spc="-1">
                <a:solidFill>
                  <a:srgbClr val="FFFFFF"/>
                </a:solidFill>
                <a:latin typeface="Calibri"/>
              </a:rPr>
              <a:t> 194 </a:t>
            </a:r>
            <a:r>
              <a:rPr lang="de-DE" sz="1400" b="0" strike="noStrike" spc="-1">
                <a:solidFill>
                  <a:srgbClr val="FFFFFF"/>
                </a:solidFill>
                <a:latin typeface="Symbol"/>
              </a:rPr>
              <a:t></a:t>
            </a:r>
            <a:r>
              <a:rPr lang="de-DE" sz="1400" b="0" strike="noStrike" spc="-1">
                <a:solidFill>
                  <a:srgbClr val="FFFFFF"/>
                </a:solidFill>
                <a:latin typeface="Calibri"/>
              </a:rPr>
              <a:t> 35</a:t>
            </a:r>
            <a:endParaRPr lang="de-DE" sz="1400" b="0" strike="noStrike" spc="-1">
              <a:latin typeface="Arial"/>
            </a:endParaRPr>
          </a:p>
        </p:txBody>
      </p:sp>
      <p:sp>
        <p:nvSpPr>
          <p:cNvPr id="55" name="Rechteck 14"/>
          <p:cNvSpPr/>
          <p:nvPr/>
        </p:nvSpPr>
        <p:spPr>
          <a:xfrm>
            <a:off x="-1468080" y="365040"/>
            <a:ext cx="1259640" cy="25164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tabLst>
                <a:tab pos="0" algn="l"/>
              </a:tabLst>
            </a:pPr>
            <a:r>
              <a:rPr lang="de-DE" sz="1400" b="0" strike="noStrike" spc="-1">
                <a:solidFill>
                  <a:srgbClr val="FFFFFF"/>
                </a:solidFill>
                <a:latin typeface="Calibri"/>
              </a:rPr>
              <a:t>RGB-Codes:</a:t>
            </a:r>
            <a:endParaRPr lang="de-DE" sz="1400" b="0" strike="noStrike" spc="-1">
              <a:latin typeface="Arial"/>
            </a:endParaRPr>
          </a:p>
        </p:txBody>
      </p:sp>
      <p:sp>
        <p:nvSpPr>
          <p:cNvPr id="56" name="PlaceHolder 1"/>
          <p:cNvSpPr>
            <a:spLocks noGrp="1"/>
          </p:cNvSpPr>
          <p:nvPr>
            <p:ph type="title"/>
          </p:nvPr>
        </p:nvSpPr>
        <p:spPr>
          <a:xfrm>
            <a:off x="838080" y="365040"/>
            <a:ext cx="10515240" cy="1325160"/>
          </a:xfrm>
          <a:prstGeom prst="rect">
            <a:avLst/>
          </a:prstGeom>
        </p:spPr>
        <p:txBody>
          <a:bodyPr anchor="ctr">
            <a:normAutofit/>
          </a:bodyPr>
          <a:lstStyle/>
          <a:p>
            <a:pPr>
              <a:lnSpc>
                <a:spcPct val="90000"/>
              </a:lnSpc>
            </a:pPr>
            <a:r>
              <a:rPr lang="de-DE" sz="4000" b="1" strike="noStrike" spc="-1">
                <a:solidFill>
                  <a:srgbClr val="00519E"/>
                </a:solidFill>
                <a:latin typeface="Verdana"/>
                <a:ea typeface="Verdana"/>
              </a:rPr>
              <a:t>Titelmasterformat durch Klicken bearbeiten</a:t>
            </a:r>
            <a:endParaRPr lang="de-DE" sz="4000" b="0" strike="noStrike" spc="-1">
              <a:solidFill>
                <a:srgbClr val="000000"/>
              </a:solidFill>
              <a:latin typeface="Calibri"/>
            </a:endParaRPr>
          </a:p>
        </p:txBody>
      </p:sp>
      <p:sp>
        <p:nvSpPr>
          <p:cNvPr id="57" name="PlaceHolder 2"/>
          <p:cNvSpPr>
            <a:spLocks noGrp="1"/>
          </p:cNvSpPr>
          <p:nvPr>
            <p:ph type="body"/>
          </p:nvPr>
        </p:nvSpPr>
        <p:spPr>
          <a:xfrm>
            <a:off x="838080" y="1825560"/>
            <a:ext cx="10515240" cy="4350960"/>
          </a:xfrm>
          <a:prstGeom prst="rect">
            <a:avLst/>
          </a:prstGeom>
        </p:spPr>
        <p:txBody>
          <a:bodyPr>
            <a:noAutofit/>
          </a:bodyPr>
          <a:lstStyle/>
          <a:p>
            <a:pPr marL="228600" indent="-228240">
              <a:lnSpc>
                <a:spcPct val="90000"/>
              </a:lnSpc>
              <a:spcBef>
                <a:spcPts val="1001"/>
              </a:spcBef>
              <a:buClr>
                <a:srgbClr val="000000"/>
              </a:buClr>
              <a:buFont typeface="Arial"/>
              <a:buChar char="•"/>
            </a:pPr>
            <a:r>
              <a:rPr lang="de-DE" sz="2800" b="0" strike="noStrike" spc="-1">
                <a:solidFill>
                  <a:srgbClr val="000000"/>
                </a:solidFill>
                <a:latin typeface="Calibri"/>
              </a:rPr>
              <a:t>Formatvorlagen des Textmasters bearbeiten</a:t>
            </a:r>
          </a:p>
          <a:p>
            <a:pPr marL="685800" lvl="1" indent="-228240">
              <a:lnSpc>
                <a:spcPct val="90000"/>
              </a:lnSpc>
              <a:spcBef>
                <a:spcPts val="499"/>
              </a:spcBef>
              <a:buClr>
                <a:srgbClr val="000000"/>
              </a:buClr>
              <a:buFont typeface="Arial"/>
              <a:buChar char="•"/>
            </a:pPr>
            <a:r>
              <a:rPr lang="de-DE" sz="2400" b="0" strike="noStrike" spc="-1">
                <a:solidFill>
                  <a:srgbClr val="000000"/>
                </a:solidFill>
                <a:latin typeface="Calibri"/>
              </a:rPr>
              <a:t>Zweite Ebene</a:t>
            </a:r>
          </a:p>
          <a:p>
            <a:pPr marL="1143000" lvl="2" indent="-228240">
              <a:lnSpc>
                <a:spcPct val="90000"/>
              </a:lnSpc>
              <a:spcBef>
                <a:spcPts val="499"/>
              </a:spcBef>
              <a:buClr>
                <a:srgbClr val="000000"/>
              </a:buClr>
              <a:buFont typeface="Arial"/>
              <a:buChar char="•"/>
            </a:pPr>
            <a:r>
              <a:rPr lang="de-DE" sz="2000" b="0" strike="noStrike" spc="-1">
                <a:solidFill>
                  <a:srgbClr val="000000"/>
                </a:solidFill>
                <a:latin typeface="Calibri"/>
              </a:rPr>
              <a:t>Dritte Ebene</a:t>
            </a:r>
          </a:p>
          <a:p>
            <a:pPr marL="1600200" lvl="3" indent="-228240">
              <a:lnSpc>
                <a:spcPct val="90000"/>
              </a:lnSpc>
              <a:spcBef>
                <a:spcPts val="499"/>
              </a:spcBef>
              <a:buClr>
                <a:srgbClr val="000000"/>
              </a:buClr>
              <a:buFont typeface="Arial"/>
              <a:buChar char="•"/>
            </a:pPr>
            <a:r>
              <a:rPr lang="de-DE" sz="1800" b="0" strike="noStrike" spc="-1">
                <a:solidFill>
                  <a:srgbClr val="000000"/>
                </a:solidFill>
                <a:latin typeface="Calibri"/>
              </a:rPr>
              <a:t>Vierte Ebene</a:t>
            </a:r>
          </a:p>
          <a:p>
            <a:pPr marL="2057400" lvl="4" indent="-228240">
              <a:lnSpc>
                <a:spcPct val="90000"/>
              </a:lnSpc>
              <a:spcBef>
                <a:spcPts val="499"/>
              </a:spcBef>
              <a:buClr>
                <a:srgbClr val="000000"/>
              </a:buClr>
              <a:buFont typeface="Arial"/>
              <a:buChar char="•"/>
            </a:pPr>
            <a:r>
              <a:rPr lang="de-DE" sz="1800" b="0" strike="noStrike" spc="-1">
                <a:solidFill>
                  <a:srgbClr val="000000"/>
                </a:solidFill>
                <a:latin typeface="Calibri"/>
              </a:rPr>
              <a:t>Fünfte Ebene</a:t>
            </a:r>
          </a:p>
        </p:txBody>
      </p:sp>
      <p:sp>
        <p:nvSpPr>
          <p:cNvPr id="58" name="PlaceHolder 3"/>
          <p:cNvSpPr>
            <a:spLocks noGrp="1"/>
          </p:cNvSpPr>
          <p:nvPr>
            <p:ph type="dt"/>
          </p:nvPr>
        </p:nvSpPr>
        <p:spPr>
          <a:xfrm>
            <a:off x="838080" y="6356520"/>
            <a:ext cx="2742840" cy="364680"/>
          </a:xfrm>
          <a:prstGeom prst="rect">
            <a:avLst/>
          </a:prstGeom>
        </p:spPr>
        <p:txBody>
          <a:bodyPr anchor="ctr">
            <a:noAutofit/>
          </a:bodyPr>
          <a:lstStyle/>
          <a:p>
            <a:pPr>
              <a:lnSpc>
                <a:spcPct val="100000"/>
              </a:lnSpc>
              <a:tabLst>
                <a:tab pos="0" algn="l"/>
              </a:tabLst>
            </a:pPr>
            <a:fld id="{05BA8359-ED74-47EE-8753-7D2E599FE37D}" type="datetime">
              <a:rPr lang="de-DE" sz="1200" b="0" strike="noStrike" spc="-1">
                <a:solidFill>
                  <a:srgbClr val="8B8B8B"/>
                </a:solidFill>
                <a:latin typeface="Calibri"/>
              </a:rPr>
              <a:t>05.09.2023</a:t>
            </a:fld>
            <a:endParaRPr lang="de-DE" sz="1200" b="0" strike="noStrike" spc="-1">
              <a:latin typeface="Times New Roman"/>
            </a:endParaRPr>
          </a:p>
        </p:txBody>
      </p:sp>
      <p:sp>
        <p:nvSpPr>
          <p:cNvPr id="59" name="PlaceHolder 4"/>
          <p:cNvSpPr>
            <a:spLocks noGrp="1"/>
          </p:cNvSpPr>
          <p:nvPr>
            <p:ph type="ftr"/>
          </p:nvPr>
        </p:nvSpPr>
        <p:spPr>
          <a:xfrm>
            <a:off x="4038480" y="6356520"/>
            <a:ext cx="6324120" cy="364680"/>
          </a:xfrm>
          <a:prstGeom prst="rect">
            <a:avLst/>
          </a:prstGeom>
        </p:spPr>
        <p:txBody>
          <a:bodyPr anchor="ctr">
            <a:noAutofit/>
          </a:bodyPr>
          <a:lstStyle/>
          <a:p>
            <a:endParaRPr lang="de-DE" sz="2400" b="0" strike="noStrike" spc="-1">
              <a:latin typeface="Times New Roman"/>
            </a:endParaRPr>
          </a:p>
        </p:txBody>
      </p:sp>
      <p:sp>
        <p:nvSpPr>
          <p:cNvPr id="60" name="PlaceHolder 5"/>
          <p:cNvSpPr>
            <a:spLocks noGrp="1"/>
          </p:cNvSpPr>
          <p:nvPr>
            <p:ph type="sldNum"/>
          </p:nvPr>
        </p:nvSpPr>
        <p:spPr>
          <a:xfrm>
            <a:off x="10757520" y="6356520"/>
            <a:ext cx="595800" cy="364680"/>
          </a:xfrm>
          <a:prstGeom prst="rect">
            <a:avLst/>
          </a:prstGeom>
        </p:spPr>
        <p:txBody>
          <a:bodyPr anchor="ctr">
            <a:noAutofit/>
          </a:bodyPr>
          <a:lstStyle/>
          <a:p>
            <a:pPr algn="r">
              <a:lnSpc>
                <a:spcPct val="100000"/>
              </a:lnSpc>
              <a:tabLst>
                <a:tab pos="0" algn="l"/>
              </a:tabLst>
            </a:pPr>
            <a:fld id="{B0A94083-64FE-4AA8-BBAD-E020092090D3}" type="slidenum">
              <a:rPr lang="de-DE" sz="1200" b="0" strike="noStrike" spc="-1">
                <a:solidFill>
                  <a:srgbClr val="8B8B8B"/>
                </a:solidFill>
                <a:latin typeface="Calibri"/>
              </a:rPr>
              <a:t>‹Nr.›</a:t>
            </a:fld>
            <a:endParaRPr lang="de-DE" sz="1200" b="0" strike="noStrike" spc="-1">
              <a:latin typeface="Times New Roman"/>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74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6" name="Rechteck 7"/>
          <p:cNvSpPr/>
          <p:nvPr/>
        </p:nvSpPr>
        <p:spPr>
          <a:xfrm>
            <a:off x="309240" y="0"/>
            <a:ext cx="89640" cy="6857640"/>
          </a:xfrm>
          <a:prstGeom prst="rect">
            <a:avLst/>
          </a:prstGeom>
          <a:solidFill>
            <a:srgbClr val="08529E"/>
          </a:solidFill>
          <a:ln>
            <a:noFill/>
          </a:ln>
        </p:spPr>
        <p:style>
          <a:lnRef idx="2">
            <a:schemeClr val="accent1">
              <a:shade val="50000"/>
            </a:schemeClr>
          </a:lnRef>
          <a:fillRef idx="1">
            <a:schemeClr val="accent1"/>
          </a:fillRef>
          <a:effectRef idx="0">
            <a:schemeClr val="accent1"/>
          </a:effectRef>
          <a:fontRef idx="minor"/>
        </p:style>
      </p:sp>
      <p:sp>
        <p:nvSpPr>
          <p:cNvPr id="147" name="Rechteck 8"/>
          <p:cNvSpPr/>
          <p:nvPr/>
        </p:nvSpPr>
        <p:spPr>
          <a:xfrm>
            <a:off x="466200" y="0"/>
            <a:ext cx="89640" cy="6857640"/>
          </a:xfrm>
          <a:prstGeom prst="rect">
            <a:avLst/>
          </a:prstGeom>
          <a:solidFill>
            <a:srgbClr val="DE5D58"/>
          </a:solidFill>
          <a:ln>
            <a:noFill/>
          </a:ln>
        </p:spPr>
        <p:style>
          <a:lnRef idx="2">
            <a:schemeClr val="accent1">
              <a:shade val="50000"/>
            </a:schemeClr>
          </a:lnRef>
          <a:fillRef idx="1">
            <a:schemeClr val="accent1"/>
          </a:fillRef>
          <a:effectRef idx="0">
            <a:schemeClr val="accent1"/>
          </a:effectRef>
          <a:fontRef idx="minor"/>
        </p:style>
      </p:sp>
      <p:sp>
        <p:nvSpPr>
          <p:cNvPr id="148" name="Rechteck 9"/>
          <p:cNvSpPr/>
          <p:nvPr/>
        </p:nvSpPr>
        <p:spPr>
          <a:xfrm>
            <a:off x="623160" y="0"/>
            <a:ext cx="89640" cy="6857640"/>
          </a:xfrm>
          <a:prstGeom prst="rect">
            <a:avLst/>
          </a:prstGeom>
          <a:solidFill>
            <a:srgbClr val="E9BC48"/>
          </a:solidFill>
          <a:ln>
            <a:noFill/>
          </a:ln>
        </p:spPr>
        <p:style>
          <a:lnRef idx="2">
            <a:schemeClr val="accent1">
              <a:shade val="50000"/>
            </a:schemeClr>
          </a:lnRef>
          <a:fillRef idx="1">
            <a:schemeClr val="accent1"/>
          </a:fillRef>
          <a:effectRef idx="0">
            <a:schemeClr val="accent1"/>
          </a:effectRef>
          <a:fontRef idx="minor"/>
        </p:style>
      </p:sp>
      <p:pic>
        <p:nvPicPr>
          <p:cNvPr id="149" name="Grafik 12"/>
          <p:cNvPicPr/>
          <p:nvPr/>
        </p:nvPicPr>
        <p:blipFill>
          <a:blip r:embed="rId16"/>
          <a:stretch/>
        </p:blipFill>
        <p:spPr>
          <a:xfrm>
            <a:off x="7797240" y="6426360"/>
            <a:ext cx="4196160" cy="264240"/>
          </a:xfrm>
          <a:prstGeom prst="rect">
            <a:avLst/>
          </a:prstGeom>
          <a:ln w="0">
            <a:noFill/>
          </a:ln>
        </p:spPr>
      </p:pic>
      <p:sp>
        <p:nvSpPr>
          <p:cNvPr id="150" name="Rechteck 6"/>
          <p:cNvSpPr/>
          <p:nvPr/>
        </p:nvSpPr>
        <p:spPr>
          <a:xfrm>
            <a:off x="-1468080" y="722880"/>
            <a:ext cx="1259640" cy="251640"/>
          </a:xfrm>
          <a:prstGeom prst="rect">
            <a:avLst/>
          </a:prstGeom>
          <a:solidFill>
            <a:srgbClr val="00519E"/>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tabLst>
                <a:tab pos="0" algn="l"/>
              </a:tabLst>
            </a:pPr>
            <a:r>
              <a:rPr lang="de-DE" sz="1400" b="0" strike="noStrike" spc="-1">
                <a:solidFill>
                  <a:srgbClr val="FFFFFF"/>
                </a:solidFill>
                <a:latin typeface="Calibri"/>
              </a:rPr>
              <a:t>0 </a:t>
            </a:r>
            <a:r>
              <a:rPr lang="de-DE" sz="1400" b="0" strike="noStrike" spc="-1">
                <a:solidFill>
                  <a:srgbClr val="FFFFFF"/>
                </a:solidFill>
                <a:latin typeface="Symbol"/>
              </a:rPr>
              <a:t></a:t>
            </a:r>
            <a:r>
              <a:rPr lang="de-DE" sz="1400" b="0" strike="noStrike" spc="-1">
                <a:solidFill>
                  <a:srgbClr val="FFFFFF"/>
                </a:solidFill>
                <a:latin typeface="Calibri"/>
              </a:rPr>
              <a:t> 81 </a:t>
            </a:r>
            <a:r>
              <a:rPr lang="de-DE" sz="1400" b="0" strike="noStrike" spc="-1">
                <a:solidFill>
                  <a:srgbClr val="FFFFFF"/>
                </a:solidFill>
                <a:latin typeface="Symbol"/>
              </a:rPr>
              <a:t></a:t>
            </a:r>
            <a:r>
              <a:rPr lang="de-DE" sz="1400" b="0" strike="noStrike" spc="-1">
                <a:solidFill>
                  <a:srgbClr val="FFFFFF"/>
                </a:solidFill>
                <a:latin typeface="Calibri"/>
              </a:rPr>
              <a:t> 158</a:t>
            </a:r>
            <a:endParaRPr lang="de-DE" sz="1400" b="0" strike="noStrike" spc="-1">
              <a:latin typeface="Arial"/>
            </a:endParaRPr>
          </a:p>
        </p:txBody>
      </p:sp>
      <p:sp>
        <p:nvSpPr>
          <p:cNvPr id="151" name="Rechteck 11"/>
          <p:cNvSpPr/>
          <p:nvPr/>
        </p:nvSpPr>
        <p:spPr>
          <a:xfrm>
            <a:off x="-1468080" y="1080720"/>
            <a:ext cx="1259640" cy="251640"/>
          </a:xfrm>
          <a:prstGeom prst="rect">
            <a:avLst/>
          </a:prstGeom>
          <a:solidFill>
            <a:srgbClr val="DE5E58"/>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tabLst>
                <a:tab pos="0" algn="l"/>
              </a:tabLst>
            </a:pPr>
            <a:r>
              <a:rPr lang="de-DE" sz="1400" b="0" strike="noStrike" spc="-1">
                <a:solidFill>
                  <a:srgbClr val="FFFFFF"/>
                </a:solidFill>
                <a:latin typeface="Calibri"/>
              </a:rPr>
              <a:t>222 </a:t>
            </a:r>
            <a:r>
              <a:rPr lang="de-DE" sz="1400" b="0" strike="noStrike" spc="-1">
                <a:solidFill>
                  <a:srgbClr val="FFFFFF"/>
                </a:solidFill>
                <a:latin typeface="Symbol"/>
              </a:rPr>
              <a:t></a:t>
            </a:r>
            <a:r>
              <a:rPr lang="de-DE" sz="1400" b="0" strike="noStrike" spc="-1">
                <a:solidFill>
                  <a:srgbClr val="FFFFFF"/>
                </a:solidFill>
                <a:latin typeface="Calibri"/>
              </a:rPr>
              <a:t> 94 </a:t>
            </a:r>
            <a:r>
              <a:rPr lang="de-DE" sz="1400" b="0" strike="noStrike" spc="-1">
                <a:solidFill>
                  <a:srgbClr val="FFFFFF"/>
                </a:solidFill>
                <a:latin typeface="Symbol"/>
              </a:rPr>
              <a:t></a:t>
            </a:r>
            <a:r>
              <a:rPr lang="de-DE" sz="1400" b="0" strike="noStrike" spc="-1">
                <a:solidFill>
                  <a:srgbClr val="FFFFFF"/>
                </a:solidFill>
                <a:latin typeface="Calibri"/>
              </a:rPr>
              <a:t> 88</a:t>
            </a:r>
            <a:endParaRPr lang="de-DE" sz="1400" b="0" strike="noStrike" spc="-1">
              <a:latin typeface="Arial"/>
            </a:endParaRPr>
          </a:p>
        </p:txBody>
      </p:sp>
      <p:sp>
        <p:nvSpPr>
          <p:cNvPr id="152" name="Rechteck 13"/>
          <p:cNvSpPr/>
          <p:nvPr/>
        </p:nvSpPr>
        <p:spPr>
          <a:xfrm>
            <a:off x="-1468080" y="1438560"/>
            <a:ext cx="1259640" cy="2516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tabLst>
                <a:tab pos="0" algn="l"/>
              </a:tabLst>
            </a:pPr>
            <a:r>
              <a:rPr lang="de-DE" sz="1400" b="0" strike="noStrike" spc="-1">
                <a:solidFill>
                  <a:srgbClr val="FFFFFF"/>
                </a:solidFill>
                <a:latin typeface="Calibri"/>
              </a:rPr>
              <a:t>244 </a:t>
            </a:r>
            <a:r>
              <a:rPr lang="de-DE" sz="1400" b="0" strike="noStrike" spc="-1">
                <a:solidFill>
                  <a:srgbClr val="FFFFFF"/>
                </a:solidFill>
                <a:latin typeface="Symbol"/>
              </a:rPr>
              <a:t></a:t>
            </a:r>
            <a:r>
              <a:rPr lang="de-DE" sz="1400" b="0" strike="noStrike" spc="-1">
                <a:solidFill>
                  <a:srgbClr val="FFFFFF"/>
                </a:solidFill>
                <a:latin typeface="Calibri"/>
              </a:rPr>
              <a:t> 194 </a:t>
            </a:r>
            <a:r>
              <a:rPr lang="de-DE" sz="1400" b="0" strike="noStrike" spc="-1">
                <a:solidFill>
                  <a:srgbClr val="FFFFFF"/>
                </a:solidFill>
                <a:latin typeface="Symbol"/>
              </a:rPr>
              <a:t></a:t>
            </a:r>
            <a:r>
              <a:rPr lang="de-DE" sz="1400" b="0" strike="noStrike" spc="-1">
                <a:solidFill>
                  <a:srgbClr val="FFFFFF"/>
                </a:solidFill>
                <a:latin typeface="Calibri"/>
              </a:rPr>
              <a:t> 35</a:t>
            </a:r>
            <a:endParaRPr lang="de-DE" sz="1400" b="0" strike="noStrike" spc="-1">
              <a:latin typeface="Arial"/>
            </a:endParaRPr>
          </a:p>
        </p:txBody>
      </p:sp>
      <p:sp>
        <p:nvSpPr>
          <p:cNvPr id="153" name="Rechteck 14"/>
          <p:cNvSpPr/>
          <p:nvPr/>
        </p:nvSpPr>
        <p:spPr>
          <a:xfrm>
            <a:off x="-1468080" y="365040"/>
            <a:ext cx="1259640" cy="25164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tabLst>
                <a:tab pos="0" algn="l"/>
              </a:tabLst>
            </a:pPr>
            <a:r>
              <a:rPr lang="de-DE" sz="1400" b="0" strike="noStrike" spc="-1">
                <a:solidFill>
                  <a:srgbClr val="FFFFFF"/>
                </a:solidFill>
                <a:latin typeface="Calibri"/>
              </a:rPr>
              <a:t>RGB-Codes:</a:t>
            </a:r>
            <a:endParaRPr lang="de-DE" sz="1400" b="0" strike="noStrike" spc="-1">
              <a:latin typeface="Arial"/>
            </a:endParaRPr>
          </a:p>
        </p:txBody>
      </p:sp>
      <p:sp>
        <p:nvSpPr>
          <p:cNvPr id="154" name="PlaceHolder 1"/>
          <p:cNvSpPr>
            <a:spLocks noGrp="1"/>
          </p:cNvSpPr>
          <p:nvPr>
            <p:ph type="title"/>
          </p:nvPr>
        </p:nvSpPr>
        <p:spPr>
          <a:xfrm>
            <a:off x="838080" y="365040"/>
            <a:ext cx="10515240" cy="1325160"/>
          </a:xfrm>
          <a:prstGeom prst="rect">
            <a:avLst/>
          </a:prstGeom>
        </p:spPr>
        <p:txBody>
          <a:bodyPr anchor="ctr">
            <a:normAutofit/>
          </a:bodyPr>
          <a:lstStyle/>
          <a:p>
            <a:pPr>
              <a:lnSpc>
                <a:spcPct val="90000"/>
              </a:lnSpc>
            </a:pPr>
            <a:r>
              <a:rPr lang="de-DE" sz="4000" b="1" strike="noStrike" spc="-1">
                <a:solidFill>
                  <a:srgbClr val="00519E"/>
                </a:solidFill>
                <a:latin typeface="Verdana"/>
                <a:ea typeface="Verdana"/>
              </a:rPr>
              <a:t>Titelmasterformat durch Klicken bearbeiten</a:t>
            </a:r>
            <a:endParaRPr lang="de-DE" sz="4000" b="0" strike="noStrike" spc="-1">
              <a:solidFill>
                <a:srgbClr val="000000"/>
              </a:solidFill>
              <a:latin typeface="Calibri"/>
            </a:endParaRPr>
          </a:p>
        </p:txBody>
      </p:sp>
      <p:sp>
        <p:nvSpPr>
          <p:cNvPr id="155" name="PlaceHolder 2"/>
          <p:cNvSpPr>
            <a:spLocks noGrp="1"/>
          </p:cNvSpPr>
          <p:nvPr>
            <p:ph type="body"/>
          </p:nvPr>
        </p:nvSpPr>
        <p:spPr>
          <a:xfrm>
            <a:off x="838080" y="1825560"/>
            <a:ext cx="10515240" cy="4350960"/>
          </a:xfrm>
          <a:prstGeom prst="rect">
            <a:avLst/>
          </a:prstGeom>
        </p:spPr>
        <p:txBody>
          <a:bodyPr>
            <a:noAutofit/>
          </a:bodyPr>
          <a:lstStyle/>
          <a:p>
            <a:pPr marL="228600" indent="-228240">
              <a:lnSpc>
                <a:spcPct val="90000"/>
              </a:lnSpc>
              <a:spcBef>
                <a:spcPts val="1001"/>
              </a:spcBef>
              <a:buClr>
                <a:srgbClr val="000000"/>
              </a:buClr>
              <a:buFont typeface="Arial"/>
              <a:buChar char="•"/>
            </a:pPr>
            <a:r>
              <a:rPr lang="de-DE" sz="2800" b="0" strike="noStrike" spc="-1">
                <a:solidFill>
                  <a:srgbClr val="000000"/>
                </a:solidFill>
                <a:latin typeface="Calibri"/>
              </a:rPr>
              <a:t>Formatvorlagen des Textmasters bearbeiten</a:t>
            </a:r>
          </a:p>
          <a:p>
            <a:pPr marL="685800" lvl="1" indent="-228240">
              <a:lnSpc>
                <a:spcPct val="90000"/>
              </a:lnSpc>
              <a:spcBef>
                <a:spcPts val="499"/>
              </a:spcBef>
              <a:buClr>
                <a:srgbClr val="000000"/>
              </a:buClr>
              <a:buFont typeface="Arial"/>
              <a:buChar char="•"/>
            </a:pPr>
            <a:r>
              <a:rPr lang="de-DE" sz="2400" b="0" strike="noStrike" spc="-1">
                <a:solidFill>
                  <a:srgbClr val="000000"/>
                </a:solidFill>
                <a:latin typeface="Calibri"/>
              </a:rPr>
              <a:t>Zweite Ebene</a:t>
            </a:r>
          </a:p>
          <a:p>
            <a:pPr marL="1143000" lvl="2" indent="-228240">
              <a:lnSpc>
                <a:spcPct val="90000"/>
              </a:lnSpc>
              <a:spcBef>
                <a:spcPts val="499"/>
              </a:spcBef>
              <a:buClr>
                <a:srgbClr val="000000"/>
              </a:buClr>
              <a:buFont typeface="Arial"/>
              <a:buChar char="•"/>
            </a:pPr>
            <a:r>
              <a:rPr lang="de-DE" sz="2000" b="0" strike="noStrike" spc="-1">
                <a:solidFill>
                  <a:srgbClr val="000000"/>
                </a:solidFill>
                <a:latin typeface="Calibri"/>
              </a:rPr>
              <a:t>Dritte Ebene</a:t>
            </a:r>
          </a:p>
          <a:p>
            <a:pPr marL="1600200" lvl="3" indent="-228240">
              <a:lnSpc>
                <a:spcPct val="90000"/>
              </a:lnSpc>
              <a:spcBef>
                <a:spcPts val="499"/>
              </a:spcBef>
              <a:buClr>
                <a:srgbClr val="000000"/>
              </a:buClr>
              <a:buFont typeface="Arial"/>
              <a:buChar char="•"/>
            </a:pPr>
            <a:r>
              <a:rPr lang="de-DE" sz="1800" b="0" strike="noStrike" spc="-1">
                <a:solidFill>
                  <a:srgbClr val="000000"/>
                </a:solidFill>
                <a:latin typeface="Calibri"/>
              </a:rPr>
              <a:t>Vierte Ebene</a:t>
            </a:r>
          </a:p>
          <a:p>
            <a:pPr marL="2057400" lvl="4" indent="-228240">
              <a:lnSpc>
                <a:spcPct val="90000"/>
              </a:lnSpc>
              <a:spcBef>
                <a:spcPts val="499"/>
              </a:spcBef>
              <a:buClr>
                <a:srgbClr val="000000"/>
              </a:buClr>
              <a:buFont typeface="Arial"/>
              <a:buChar char="•"/>
            </a:pPr>
            <a:r>
              <a:rPr lang="de-DE" sz="1800" b="0" strike="noStrike" spc="-1">
                <a:solidFill>
                  <a:srgbClr val="000000"/>
                </a:solidFill>
                <a:latin typeface="Calibri"/>
              </a:rPr>
              <a:t>Fünfte Ebene</a:t>
            </a:r>
          </a:p>
        </p:txBody>
      </p:sp>
      <p:sp>
        <p:nvSpPr>
          <p:cNvPr id="156" name="PlaceHolder 3"/>
          <p:cNvSpPr>
            <a:spLocks noGrp="1"/>
          </p:cNvSpPr>
          <p:nvPr>
            <p:ph type="dt"/>
          </p:nvPr>
        </p:nvSpPr>
        <p:spPr>
          <a:xfrm>
            <a:off x="838080" y="6356520"/>
            <a:ext cx="2742840" cy="364680"/>
          </a:xfrm>
          <a:prstGeom prst="rect">
            <a:avLst/>
          </a:prstGeom>
        </p:spPr>
        <p:txBody>
          <a:bodyPr anchor="ctr">
            <a:noAutofit/>
          </a:bodyPr>
          <a:lstStyle/>
          <a:p>
            <a:pPr>
              <a:lnSpc>
                <a:spcPct val="100000"/>
              </a:lnSpc>
              <a:tabLst>
                <a:tab pos="0" algn="l"/>
              </a:tabLst>
            </a:pPr>
            <a:fld id="{ECD8E2F4-5275-4C1D-B912-285EAC44F400}" type="datetime">
              <a:rPr lang="de-DE" sz="1200" b="0" strike="noStrike" spc="-1">
                <a:solidFill>
                  <a:srgbClr val="8B8B8B"/>
                </a:solidFill>
                <a:latin typeface="Calibri"/>
              </a:rPr>
              <a:t>05.09.2023</a:t>
            </a:fld>
            <a:endParaRPr lang="de-DE" sz="1200" b="0" strike="noStrike" spc="-1">
              <a:latin typeface="Times New Roman"/>
            </a:endParaRPr>
          </a:p>
        </p:txBody>
      </p:sp>
      <p:sp>
        <p:nvSpPr>
          <p:cNvPr id="157" name="PlaceHolder 4"/>
          <p:cNvSpPr>
            <a:spLocks noGrp="1"/>
          </p:cNvSpPr>
          <p:nvPr>
            <p:ph type="ftr"/>
          </p:nvPr>
        </p:nvSpPr>
        <p:spPr>
          <a:xfrm>
            <a:off x="4038480" y="6356520"/>
            <a:ext cx="6324120" cy="364680"/>
          </a:xfrm>
          <a:prstGeom prst="rect">
            <a:avLst/>
          </a:prstGeom>
        </p:spPr>
        <p:txBody>
          <a:bodyPr anchor="ctr">
            <a:noAutofit/>
          </a:bodyPr>
          <a:lstStyle/>
          <a:p>
            <a:endParaRPr lang="de-DE" sz="2400" b="0" strike="noStrike" spc="-1">
              <a:latin typeface="Times New Roman"/>
            </a:endParaRPr>
          </a:p>
        </p:txBody>
      </p:sp>
      <p:sp>
        <p:nvSpPr>
          <p:cNvPr id="158" name="PlaceHolder 5"/>
          <p:cNvSpPr>
            <a:spLocks noGrp="1"/>
          </p:cNvSpPr>
          <p:nvPr>
            <p:ph type="sldNum"/>
          </p:nvPr>
        </p:nvSpPr>
        <p:spPr>
          <a:xfrm>
            <a:off x="10757520" y="6356520"/>
            <a:ext cx="595800" cy="364680"/>
          </a:xfrm>
          <a:prstGeom prst="rect">
            <a:avLst/>
          </a:prstGeom>
        </p:spPr>
        <p:txBody>
          <a:bodyPr anchor="ctr">
            <a:noAutofit/>
          </a:bodyPr>
          <a:lstStyle/>
          <a:p>
            <a:pPr algn="r">
              <a:lnSpc>
                <a:spcPct val="100000"/>
              </a:lnSpc>
              <a:tabLst>
                <a:tab pos="0" algn="l"/>
              </a:tabLst>
            </a:pPr>
            <a:fld id="{6B3E3ED2-BF25-42B3-85F8-EED4CEAF1173}" type="slidenum">
              <a:rPr lang="de-DE" sz="1200" b="0" strike="noStrike" spc="-1">
                <a:solidFill>
                  <a:srgbClr val="8B8B8B"/>
                </a:solidFill>
                <a:latin typeface="Calibri"/>
              </a:rPr>
              <a:t>‹Nr.›</a:t>
            </a:fld>
            <a:endParaRPr lang="de-DE" sz="1200" b="0" strike="noStrike" spc="-1">
              <a:latin typeface="Times New Roman"/>
            </a:endParaRP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42" r:id="rId13"/>
    <p:sldLayoutId id="2147483743"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5" name="Rechteck 7"/>
          <p:cNvSpPr/>
          <p:nvPr/>
        </p:nvSpPr>
        <p:spPr>
          <a:xfrm>
            <a:off x="309240" y="0"/>
            <a:ext cx="89640" cy="6857640"/>
          </a:xfrm>
          <a:prstGeom prst="rect">
            <a:avLst/>
          </a:prstGeom>
          <a:solidFill>
            <a:srgbClr val="08529E"/>
          </a:solidFill>
          <a:ln>
            <a:noFill/>
          </a:ln>
        </p:spPr>
        <p:style>
          <a:lnRef idx="2">
            <a:schemeClr val="accent1">
              <a:shade val="50000"/>
            </a:schemeClr>
          </a:lnRef>
          <a:fillRef idx="1">
            <a:schemeClr val="accent1"/>
          </a:fillRef>
          <a:effectRef idx="0">
            <a:schemeClr val="accent1"/>
          </a:effectRef>
          <a:fontRef idx="minor"/>
        </p:style>
      </p:sp>
      <p:sp>
        <p:nvSpPr>
          <p:cNvPr id="196" name="Rechteck 8"/>
          <p:cNvSpPr/>
          <p:nvPr/>
        </p:nvSpPr>
        <p:spPr>
          <a:xfrm>
            <a:off x="466200" y="0"/>
            <a:ext cx="89640" cy="6857640"/>
          </a:xfrm>
          <a:prstGeom prst="rect">
            <a:avLst/>
          </a:prstGeom>
          <a:solidFill>
            <a:srgbClr val="DE5D58"/>
          </a:solidFill>
          <a:ln>
            <a:noFill/>
          </a:ln>
        </p:spPr>
        <p:style>
          <a:lnRef idx="2">
            <a:schemeClr val="accent1">
              <a:shade val="50000"/>
            </a:schemeClr>
          </a:lnRef>
          <a:fillRef idx="1">
            <a:schemeClr val="accent1"/>
          </a:fillRef>
          <a:effectRef idx="0">
            <a:schemeClr val="accent1"/>
          </a:effectRef>
          <a:fontRef idx="minor"/>
        </p:style>
      </p:sp>
      <p:sp>
        <p:nvSpPr>
          <p:cNvPr id="197" name="Rechteck 9"/>
          <p:cNvSpPr/>
          <p:nvPr/>
        </p:nvSpPr>
        <p:spPr>
          <a:xfrm>
            <a:off x="623160" y="0"/>
            <a:ext cx="89640" cy="6857640"/>
          </a:xfrm>
          <a:prstGeom prst="rect">
            <a:avLst/>
          </a:prstGeom>
          <a:solidFill>
            <a:srgbClr val="E9BC48"/>
          </a:solidFill>
          <a:ln>
            <a:noFill/>
          </a:ln>
        </p:spPr>
        <p:style>
          <a:lnRef idx="2">
            <a:schemeClr val="accent1">
              <a:shade val="50000"/>
            </a:schemeClr>
          </a:lnRef>
          <a:fillRef idx="1">
            <a:schemeClr val="accent1"/>
          </a:fillRef>
          <a:effectRef idx="0">
            <a:schemeClr val="accent1"/>
          </a:effectRef>
          <a:fontRef idx="minor"/>
        </p:style>
      </p:sp>
      <p:pic>
        <p:nvPicPr>
          <p:cNvPr id="198" name="Grafik 12"/>
          <p:cNvPicPr/>
          <p:nvPr/>
        </p:nvPicPr>
        <p:blipFill>
          <a:blip r:embed="rId14"/>
          <a:stretch/>
        </p:blipFill>
        <p:spPr>
          <a:xfrm>
            <a:off x="7797240" y="6426360"/>
            <a:ext cx="4196160" cy="264240"/>
          </a:xfrm>
          <a:prstGeom prst="rect">
            <a:avLst/>
          </a:prstGeom>
          <a:ln w="0">
            <a:noFill/>
          </a:ln>
        </p:spPr>
      </p:pic>
      <p:sp>
        <p:nvSpPr>
          <p:cNvPr id="199" name="Rechteck 6"/>
          <p:cNvSpPr/>
          <p:nvPr/>
        </p:nvSpPr>
        <p:spPr>
          <a:xfrm>
            <a:off x="-1468080" y="722880"/>
            <a:ext cx="1259640" cy="251640"/>
          </a:xfrm>
          <a:prstGeom prst="rect">
            <a:avLst/>
          </a:prstGeom>
          <a:solidFill>
            <a:srgbClr val="00519E"/>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tabLst>
                <a:tab pos="0" algn="l"/>
              </a:tabLst>
            </a:pPr>
            <a:r>
              <a:rPr lang="de-DE" sz="1400" b="0" strike="noStrike" spc="-1">
                <a:solidFill>
                  <a:srgbClr val="FFFFFF"/>
                </a:solidFill>
                <a:latin typeface="Calibri"/>
              </a:rPr>
              <a:t>0 </a:t>
            </a:r>
            <a:r>
              <a:rPr lang="de-DE" sz="1400" b="0" strike="noStrike" spc="-1">
                <a:solidFill>
                  <a:srgbClr val="FFFFFF"/>
                </a:solidFill>
                <a:latin typeface="Symbol"/>
              </a:rPr>
              <a:t></a:t>
            </a:r>
            <a:r>
              <a:rPr lang="de-DE" sz="1400" b="0" strike="noStrike" spc="-1">
                <a:solidFill>
                  <a:srgbClr val="FFFFFF"/>
                </a:solidFill>
                <a:latin typeface="Calibri"/>
              </a:rPr>
              <a:t> 81 </a:t>
            </a:r>
            <a:r>
              <a:rPr lang="de-DE" sz="1400" b="0" strike="noStrike" spc="-1">
                <a:solidFill>
                  <a:srgbClr val="FFFFFF"/>
                </a:solidFill>
                <a:latin typeface="Symbol"/>
              </a:rPr>
              <a:t></a:t>
            </a:r>
            <a:r>
              <a:rPr lang="de-DE" sz="1400" b="0" strike="noStrike" spc="-1">
                <a:solidFill>
                  <a:srgbClr val="FFFFFF"/>
                </a:solidFill>
                <a:latin typeface="Calibri"/>
              </a:rPr>
              <a:t> 158</a:t>
            </a:r>
            <a:endParaRPr lang="de-DE" sz="1400" b="0" strike="noStrike" spc="-1">
              <a:latin typeface="Arial"/>
            </a:endParaRPr>
          </a:p>
        </p:txBody>
      </p:sp>
      <p:sp>
        <p:nvSpPr>
          <p:cNvPr id="200" name="Rechteck 11"/>
          <p:cNvSpPr/>
          <p:nvPr/>
        </p:nvSpPr>
        <p:spPr>
          <a:xfrm>
            <a:off x="-1468080" y="1080720"/>
            <a:ext cx="1259640" cy="251640"/>
          </a:xfrm>
          <a:prstGeom prst="rect">
            <a:avLst/>
          </a:prstGeom>
          <a:solidFill>
            <a:srgbClr val="DE5E58"/>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tabLst>
                <a:tab pos="0" algn="l"/>
              </a:tabLst>
            </a:pPr>
            <a:r>
              <a:rPr lang="de-DE" sz="1400" b="0" strike="noStrike" spc="-1">
                <a:solidFill>
                  <a:srgbClr val="FFFFFF"/>
                </a:solidFill>
                <a:latin typeface="Calibri"/>
              </a:rPr>
              <a:t>222 </a:t>
            </a:r>
            <a:r>
              <a:rPr lang="de-DE" sz="1400" b="0" strike="noStrike" spc="-1">
                <a:solidFill>
                  <a:srgbClr val="FFFFFF"/>
                </a:solidFill>
                <a:latin typeface="Symbol"/>
              </a:rPr>
              <a:t></a:t>
            </a:r>
            <a:r>
              <a:rPr lang="de-DE" sz="1400" b="0" strike="noStrike" spc="-1">
                <a:solidFill>
                  <a:srgbClr val="FFFFFF"/>
                </a:solidFill>
                <a:latin typeface="Calibri"/>
              </a:rPr>
              <a:t> 94 </a:t>
            </a:r>
            <a:r>
              <a:rPr lang="de-DE" sz="1400" b="0" strike="noStrike" spc="-1">
                <a:solidFill>
                  <a:srgbClr val="FFFFFF"/>
                </a:solidFill>
                <a:latin typeface="Symbol"/>
              </a:rPr>
              <a:t></a:t>
            </a:r>
            <a:r>
              <a:rPr lang="de-DE" sz="1400" b="0" strike="noStrike" spc="-1">
                <a:solidFill>
                  <a:srgbClr val="FFFFFF"/>
                </a:solidFill>
                <a:latin typeface="Calibri"/>
              </a:rPr>
              <a:t> 88</a:t>
            </a:r>
            <a:endParaRPr lang="de-DE" sz="1400" b="0" strike="noStrike" spc="-1">
              <a:latin typeface="Arial"/>
            </a:endParaRPr>
          </a:p>
        </p:txBody>
      </p:sp>
      <p:sp>
        <p:nvSpPr>
          <p:cNvPr id="201" name="Rechteck 13"/>
          <p:cNvSpPr/>
          <p:nvPr/>
        </p:nvSpPr>
        <p:spPr>
          <a:xfrm>
            <a:off x="-1468080" y="1438560"/>
            <a:ext cx="1259640" cy="2516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tabLst>
                <a:tab pos="0" algn="l"/>
              </a:tabLst>
            </a:pPr>
            <a:r>
              <a:rPr lang="de-DE" sz="1400" b="0" strike="noStrike" spc="-1">
                <a:solidFill>
                  <a:srgbClr val="FFFFFF"/>
                </a:solidFill>
                <a:latin typeface="Calibri"/>
              </a:rPr>
              <a:t>244 </a:t>
            </a:r>
            <a:r>
              <a:rPr lang="de-DE" sz="1400" b="0" strike="noStrike" spc="-1">
                <a:solidFill>
                  <a:srgbClr val="FFFFFF"/>
                </a:solidFill>
                <a:latin typeface="Symbol"/>
              </a:rPr>
              <a:t></a:t>
            </a:r>
            <a:r>
              <a:rPr lang="de-DE" sz="1400" b="0" strike="noStrike" spc="-1">
                <a:solidFill>
                  <a:srgbClr val="FFFFFF"/>
                </a:solidFill>
                <a:latin typeface="Calibri"/>
              </a:rPr>
              <a:t> 194 </a:t>
            </a:r>
            <a:r>
              <a:rPr lang="de-DE" sz="1400" b="0" strike="noStrike" spc="-1">
                <a:solidFill>
                  <a:srgbClr val="FFFFFF"/>
                </a:solidFill>
                <a:latin typeface="Symbol"/>
              </a:rPr>
              <a:t></a:t>
            </a:r>
            <a:r>
              <a:rPr lang="de-DE" sz="1400" b="0" strike="noStrike" spc="-1">
                <a:solidFill>
                  <a:srgbClr val="FFFFFF"/>
                </a:solidFill>
                <a:latin typeface="Calibri"/>
              </a:rPr>
              <a:t> 35</a:t>
            </a:r>
            <a:endParaRPr lang="de-DE" sz="1400" b="0" strike="noStrike" spc="-1">
              <a:latin typeface="Arial"/>
            </a:endParaRPr>
          </a:p>
        </p:txBody>
      </p:sp>
      <p:sp>
        <p:nvSpPr>
          <p:cNvPr id="202" name="Rechteck 14"/>
          <p:cNvSpPr/>
          <p:nvPr/>
        </p:nvSpPr>
        <p:spPr>
          <a:xfrm>
            <a:off x="-1468080" y="365040"/>
            <a:ext cx="1259640" cy="25164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tabLst>
                <a:tab pos="0" algn="l"/>
              </a:tabLst>
            </a:pPr>
            <a:r>
              <a:rPr lang="de-DE" sz="1400" b="0" strike="noStrike" spc="-1">
                <a:solidFill>
                  <a:srgbClr val="FFFFFF"/>
                </a:solidFill>
                <a:latin typeface="Calibri"/>
              </a:rPr>
              <a:t>RGB-Codes:</a:t>
            </a:r>
            <a:endParaRPr lang="de-DE" sz="1400" b="0" strike="noStrike" spc="-1">
              <a:latin typeface="Arial"/>
            </a:endParaRPr>
          </a:p>
        </p:txBody>
      </p:sp>
      <p:sp>
        <p:nvSpPr>
          <p:cNvPr id="203" name="PlaceHolder 1"/>
          <p:cNvSpPr>
            <a:spLocks noGrp="1"/>
          </p:cNvSpPr>
          <p:nvPr>
            <p:ph type="dt"/>
          </p:nvPr>
        </p:nvSpPr>
        <p:spPr>
          <a:xfrm>
            <a:off x="838080" y="6356520"/>
            <a:ext cx="2742840" cy="364680"/>
          </a:xfrm>
          <a:prstGeom prst="rect">
            <a:avLst/>
          </a:prstGeom>
        </p:spPr>
        <p:txBody>
          <a:bodyPr anchor="ctr">
            <a:noAutofit/>
          </a:bodyPr>
          <a:lstStyle/>
          <a:p>
            <a:pPr>
              <a:lnSpc>
                <a:spcPct val="100000"/>
              </a:lnSpc>
              <a:tabLst>
                <a:tab pos="0" algn="l"/>
              </a:tabLst>
            </a:pPr>
            <a:fld id="{77905D94-3229-4D8B-9247-799BAAA58269}" type="datetime">
              <a:rPr lang="de-DE" sz="1200" b="0" strike="noStrike" spc="-1">
                <a:solidFill>
                  <a:srgbClr val="8B8B8B"/>
                </a:solidFill>
                <a:latin typeface="Calibri"/>
              </a:rPr>
              <a:t>05.09.2023</a:t>
            </a:fld>
            <a:endParaRPr lang="de-DE" sz="1200" b="0" strike="noStrike" spc="-1">
              <a:latin typeface="Times New Roman"/>
            </a:endParaRPr>
          </a:p>
        </p:txBody>
      </p:sp>
      <p:sp>
        <p:nvSpPr>
          <p:cNvPr id="204" name="PlaceHolder 2"/>
          <p:cNvSpPr>
            <a:spLocks noGrp="1"/>
          </p:cNvSpPr>
          <p:nvPr>
            <p:ph type="ftr"/>
          </p:nvPr>
        </p:nvSpPr>
        <p:spPr>
          <a:xfrm>
            <a:off x="4038480" y="6356520"/>
            <a:ext cx="6324120" cy="364680"/>
          </a:xfrm>
          <a:prstGeom prst="rect">
            <a:avLst/>
          </a:prstGeom>
        </p:spPr>
        <p:txBody>
          <a:bodyPr anchor="ctr">
            <a:noAutofit/>
          </a:bodyPr>
          <a:lstStyle/>
          <a:p>
            <a:endParaRPr lang="de-DE" sz="2400" b="0" strike="noStrike" spc="-1">
              <a:latin typeface="Times New Roman"/>
            </a:endParaRPr>
          </a:p>
        </p:txBody>
      </p:sp>
      <p:sp>
        <p:nvSpPr>
          <p:cNvPr id="205" name="PlaceHolder 3"/>
          <p:cNvSpPr>
            <a:spLocks noGrp="1"/>
          </p:cNvSpPr>
          <p:nvPr>
            <p:ph type="sldNum"/>
          </p:nvPr>
        </p:nvSpPr>
        <p:spPr>
          <a:xfrm>
            <a:off x="10757520" y="6356520"/>
            <a:ext cx="595800" cy="364680"/>
          </a:xfrm>
          <a:prstGeom prst="rect">
            <a:avLst/>
          </a:prstGeom>
        </p:spPr>
        <p:txBody>
          <a:bodyPr anchor="ctr">
            <a:noAutofit/>
          </a:bodyPr>
          <a:lstStyle/>
          <a:p>
            <a:pPr algn="r">
              <a:lnSpc>
                <a:spcPct val="100000"/>
              </a:lnSpc>
              <a:tabLst>
                <a:tab pos="0" algn="l"/>
              </a:tabLst>
            </a:pPr>
            <a:fld id="{5C820815-4FE2-42D5-909F-53ECDC91A6BE}" type="slidenum">
              <a:rPr lang="de-DE" sz="1200" b="0" strike="noStrike" spc="-1">
                <a:solidFill>
                  <a:srgbClr val="8B8B8B"/>
                </a:solidFill>
                <a:latin typeface="Calibri"/>
              </a:rPr>
              <a:t>‹Nr.›</a:t>
            </a:fld>
            <a:endParaRPr lang="de-DE" sz="1200" b="0" strike="noStrike" spc="-1">
              <a:latin typeface="Times New Roman"/>
            </a:endParaRPr>
          </a:p>
        </p:txBody>
      </p:sp>
      <p:sp>
        <p:nvSpPr>
          <p:cNvPr id="206" name="PlaceHolder 4"/>
          <p:cNvSpPr>
            <a:spLocks noGrp="1"/>
          </p:cNvSpPr>
          <p:nvPr>
            <p:ph type="title"/>
          </p:nvPr>
        </p:nvSpPr>
        <p:spPr>
          <a:xfrm>
            <a:off x="609480" y="273600"/>
            <a:ext cx="10972440" cy="1144800"/>
          </a:xfrm>
          <a:prstGeom prst="rect">
            <a:avLst/>
          </a:prstGeom>
        </p:spPr>
        <p:txBody>
          <a:bodyPr lIns="0" tIns="0" rIns="0" bIns="0" anchor="ctr">
            <a:noAutofit/>
          </a:bodyPr>
          <a:lstStyle/>
          <a:p>
            <a:r>
              <a:rPr lang="de-DE" sz="1800" b="0" strike="noStrike" spc="-1">
                <a:solidFill>
                  <a:srgbClr val="000000"/>
                </a:solidFill>
                <a:latin typeface="Calibri"/>
              </a:rPr>
              <a:t>Format des Titeltextes durch Klicken bearbeiten</a:t>
            </a:r>
          </a:p>
        </p:txBody>
      </p:sp>
      <p:sp>
        <p:nvSpPr>
          <p:cNvPr id="207" name="PlaceHolder 5"/>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de-DE" sz="2800" b="0" strike="noStrike" spc="-1">
                <a:solidFill>
                  <a:srgbClr val="000000"/>
                </a:solidFill>
                <a:latin typeface="Calibri"/>
              </a:rPr>
              <a:t>Format des Gliederungstextes durch Klicken bearbeiten</a:t>
            </a:r>
          </a:p>
          <a:p>
            <a:pPr marL="864000" lvl="1" indent="-324000">
              <a:spcBef>
                <a:spcPts val="1134"/>
              </a:spcBef>
              <a:buClr>
                <a:srgbClr val="000000"/>
              </a:buClr>
              <a:buSzPct val="75000"/>
              <a:buFont typeface="Symbol" charset="2"/>
              <a:buChar char=""/>
            </a:pPr>
            <a:r>
              <a:rPr lang="de-DE" sz="2000" b="0" strike="noStrike" spc="-1">
                <a:solidFill>
                  <a:srgbClr val="000000"/>
                </a:solidFill>
                <a:latin typeface="Calibri"/>
              </a:rPr>
              <a:t>Zweite Gliederungsebene</a:t>
            </a:r>
          </a:p>
          <a:p>
            <a:pPr marL="1296000" lvl="2" indent="-288000">
              <a:spcBef>
                <a:spcPts val="850"/>
              </a:spcBef>
              <a:buClr>
                <a:srgbClr val="000000"/>
              </a:buClr>
              <a:buSzPct val="45000"/>
              <a:buFont typeface="Wingdings" charset="2"/>
              <a:buChar char=""/>
            </a:pPr>
            <a:r>
              <a:rPr lang="de-DE" sz="1800" b="0" strike="noStrike" spc="-1">
                <a:solidFill>
                  <a:srgbClr val="000000"/>
                </a:solidFill>
                <a:latin typeface="Calibri"/>
              </a:rPr>
              <a:t>Dritte Gliederungsebene</a:t>
            </a:r>
          </a:p>
          <a:p>
            <a:pPr marL="1728000" lvl="3" indent="-216000">
              <a:spcBef>
                <a:spcPts val="567"/>
              </a:spcBef>
              <a:buClr>
                <a:srgbClr val="000000"/>
              </a:buClr>
              <a:buSzPct val="75000"/>
              <a:buFont typeface="Symbol" charset="2"/>
              <a:buChar char=""/>
            </a:pPr>
            <a:r>
              <a:rPr lang="de-DE" sz="1800" b="0" strike="noStrike" spc="-1">
                <a:solidFill>
                  <a:srgbClr val="000000"/>
                </a:solidFill>
                <a:latin typeface="Calibri"/>
              </a:rPr>
              <a:t>Vierte Gliederungsebene</a:t>
            </a:r>
          </a:p>
          <a:p>
            <a:pPr marL="2160000" lvl="4" indent="-216000">
              <a:spcBef>
                <a:spcPts val="283"/>
              </a:spcBef>
              <a:buClr>
                <a:srgbClr val="000000"/>
              </a:buClr>
              <a:buSzPct val="45000"/>
              <a:buFont typeface="Wingdings" charset="2"/>
              <a:buChar char=""/>
            </a:pPr>
            <a:r>
              <a:rPr lang="de-DE" sz="2000" b="0" strike="noStrike" spc="-1">
                <a:solidFill>
                  <a:srgbClr val="000000"/>
                </a:solidFill>
                <a:latin typeface="Calibri"/>
              </a:rPr>
              <a:t>Fünfte Gliederungsebene</a:t>
            </a:r>
          </a:p>
          <a:p>
            <a:pPr marL="2592000" lvl="5" indent="-216000">
              <a:spcBef>
                <a:spcPts val="283"/>
              </a:spcBef>
              <a:buClr>
                <a:srgbClr val="000000"/>
              </a:buClr>
              <a:buSzPct val="45000"/>
              <a:buFont typeface="Wingdings" charset="2"/>
              <a:buChar char=""/>
            </a:pPr>
            <a:r>
              <a:rPr lang="de-DE" sz="2000" b="0" strike="noStrike" spc="-1">
                <a:solidFill>
                  <a:srgbClr val="000000"/>
                </a:solidFill>
                <a:latin typeface="Calibri"/>
              </a:rPr>
              <a:t>Sechste Gliederungsebene</a:t>
            </a:r>
          </a:p>
          <a:p>
            <a:pPr marL="3024000" lvl="6" indent="-216000">
              <a:spcBef>
                <a:spcPts val="283"/>
              </a:spcBef>
              <a:buClr>
                <a:srgbClr val="000000"/>
              </a:buClr>
              <a:buSzPct val="45000"/>
              <a:buFont typeface="Wingdings" charset="2"/>
              <a:buChar char=""/>
            </a:pPr>
            <a:r>
              <a:rPr lang="de-DE" sz="2000" b="0" strike="noStrike" spc="-1">
                <a:solidFill>
                  <a:srgbClr val="000000"/>
                </a:solidFill>
                <a:latin typeface="Calibri"/>
              </a:rPr>
              <a:t>Siebte Gliederungsebene</a:t>
            </a:r>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3" Type="http://schemas.openxmlformats.org/officeDocument/2006/relationships/hyperlink" Target="mailto:borrmann-lupprian@kjrv.de" TargetMode="External"/><Relationship Id="rId2" Type="http://schemas.openxmlformats.org/officeDocument/2006/relationships/notesSlide" Target="../notesSlides/notesSlide11.xml"/><Relationship Id="rId1" Type="http://schemas.openxmlformats.org/officeDocument/2006/relationships/slideLayout" Target="../slideLayouts/slideLayout28.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28.xml"/><Relationship Id="rId4" Type="http://schemas.openxmlformats.org/officeDocument/2006/relationships/image" Target="../media/image4.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3" Type="http://schemas.openxmlformats.org/officeDocument/2006/relationships/hyperlink" Target="https://ombudschaft-jugendhilfe.de/wp-content/uploads/BNW_Brosch&#252;re_Selbstverst&#228;ndnis_FINAL.pdf" TargetMode="External"/><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hyperlink" Target="https://www.fruehehilfen.de/fileadmin/user_upload/fruehehilfen.de/pdf/Expertise_Ombudsstelle_low2.pdf"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7.xml"/><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8.xml"/><Relationship Id="rId1" Type="http://schemas.openxmlformats.org/officeDocument/2006/relationships/slideLayout" Target="../slideLayouts/slideLayout2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 name="TextShape 1"/>
          <p:cNvSpPr/>
          <p:nvPr/>
        </p:nvSpPr>
        <p:spPr>
          <a:xfrm>
            <a:off x="1148826" y="768600"/>
            <a:ext cx="10224720" cy="3096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b">
            <a:normAutofit fontScale="25000" lnSpcReduction="20000"/>
          </a:bodyPr>
          <a:lstStyle/>
          <a:p>
            <a:pPr algn="ctr">
              <a:lnSpc>
                <a:spcPct val="100000"/>
              </a:lnSpc>
              <a:tabLst>
                <a:tab pos="0" algn="l"/>
              </a:tabLst>
            </a:pPr>
            <a:endParaRPr lang="de-DE" sz="1800" b="0" strike="noStrike" spc="-1" dirty="0">
              <a:latin typeface="Arial"/>
            </a:endParaRPr>
          </a:p>
          <a:p>
            <a:pPr algn="ctr">
              <a:lnSpc>
                <a:spcPct val="100000"/>
              </a:lnSpc>
              <a:tabLst>
                <a:tab pos="0" algn="l"/>
              </a:tabLst>
            </a:pPr>
            <a:endParaRPr lang="de-DE" sz="1800" b="0" strike="noStrike" spc="-1" dirty="0">
              <a:latin typeface="Arial"/>
            </a:endParaRPr>
          </a:p>
          <a:p>
            <a:pPr algn="ctr">
              <a:lnSpc>
                <a:spcPct val="100000"/>
              </a:lnSpc>
              <a:tabLst>
                <a:tab pos="0" algn="l"/>
              </a:tabLst>
            </a:pPr>
            <a:endParaRPr lang="de-DE" sz="6900" b="0" strike="noStrike" spc="-1" dirty="0">
              <a:latin typeface="Arial"/>
            </a:endParaRPr>
          </a:p>
          <a:p>
            <a:pPr algn="ctr">
              <a:lnSpc>
                <a:spcPct val="120000"/>
              </a:lnSpc>
              <a:tabLst>
                <a:tab pos="0" algn="l"/>
              </a:tabLst>
            </a:pPr>
            <a:r>
              <a:rPr lang="de-DE" sz="9600" b="1" strike="noStrike" spc="-1" dirty="0">
                <a:solidFill>
                  <a:srgbClr val="00519E"/>
                </a:solidFill>
                <a:latin typeface="Calibri" panose="020F0502020204030204" pitchFamily="34" charset="0"/>
                <a:ea typeface="Verdana"/>
                <a:cs typeface="Calibri" panose="020F0502020204030204" pitchFamily="34" charset="0"/>
              </a:rPr>
              <a:t>Möglichkeit ist kein Luxus. </a:t>
            </a:r>
            <a:endParaRPr lang="de-DE" sz="9600" b="0" strike="noStrike" spc="-1" dirty="0">
              <a:latin typeface="Calibri" panose="020F0502020204030204" pitchFamily="34" charset="0"/>
              <a:ea typeface="Droid Sans Fallback"/>
              <a:cs typeface="Calibri" panose="020F0502020204030204" pitchFamily="34" charset="0"/>
            </a:endParaRPr>
          </a:p>
          <a:p>
            <a:pPr algn="ctr">
              <a:lnSpc>
                <a:spcPct val="120000"/>
              </a:lnSpc>
              <a:tabLst>
                <a:tab pos="0" algn="l"/>
              </a:tabLst>
            </a:pPr>
            <a:r>
              <a:rPr lang="de-DE" sz="9600" b="1" strike="noStrike" spc="-1" dirty="0">
                <a:solidFill>
                  <a:srgbClr val="00519E"/>
                </a:solidFill>
                <a:latin typeface="Calibri" panose="020F0502020204030204" pitchFamily="34" charset="0"/>
                <a:ea typeface="Verdana"/>
                <a:cs typeface="Calibri" panose="020F0502020204030204" pitchFamily="34" charset="0"/>
              </a:rPr>
              <a:t>Sie ist genauso wichtig wie Brot.</a:t>
            </a:r>
            <a:endParaRPr lang="de-DE" sz="9600" b="0" strike="noStrike" spc="-1" dirty="0">
              <a:latin typeface="Calibri" panose="020F0502020204030204" pitchFamily="34" charset="0"/>
              <a:ea typeface="Droid Sans Fallback"/>
              <a:cs typeface="Calibri" panose="020F0502020204030204" pitchFamily="34" charset="0"/>
            </a:endParaRPr>
          </a:p>
          <a:p>
            <a:pPr algn="ctr">
              <a:lnSpc>
                <a:spcPct val="100000"/>
              </a:lnSpc>
              <a:tabLst>
                <a:tab pos="0" algn="l"/>
              </a:tabLst>
            </a:pPr>
            <a:r>
              <a:rPr lang="de-DE" sz="8000" b="0" strike="noStrike" spc="-1" dirty="0">
                <a:solidFill>
                  <a:srgbClr val="00519E"/>
                </a:solidFill>
                <a:latin typeface="Calibri" panose="020F0502020204030204" pitchFamily="34" charset="0"/>
                <a:ea typeface="Verdana"/>
                <a:cs typeface="Calibri" panose="020F0502020204030204" pitchFamily="34" charset="0"/>
              </a:rPr>
              <a:t>		</a:t>
            </a:r>
            <a:r>
              <a:rPr lang="de-DE" sz="8000" spc="-1" dirty="0">
                <a:solidFill>
                  <a:srgbClr val="00519E"/>
                </a:solidFill>
                <a:latin typeface="Calibri" panose="020F0502020204030204" pitchFamily="34" charset="0"/>
                <a:ea typeface="Verdana"/>
                <a:cs typeface="Calibri" panose="020F0502020204030204" pitchFamily="34" charset="0"/>
              </a:rPr>
              <a:t>    		     </a:t>
            </a:r>
            <a:r>
              <a:rPr lang="de-DE" sz="5600" b="0" strike="noStrike" spc="-1" dirty="0">
                <a:solidFill>
                  <a:srgbClr val="00519E"/>
                </a:solidFill>
                <a:latin typeface="Calibri" panose="020F0502020204030204" pitchFamily="34" charset="0"/>
                <a:ea typeface="Verdana"/>
                <a:cs typeface="Calibri" panose="020F0502020204030204" pitchFamily="34" charset="0"/>
              </a:rPr>
              <a:t>(Judith Butler)</a:t>
            </a:r>
            <a:endParaRPr lang="de-DE" sz="5600" b="0" strike="noStrike" spc="-1" dirty="0">
              <a:latin typeface="Calibri" panose="020F0502020204030204" pitchFamily="34" charset="0"/>
              <a:ea typeface="Droid Sans Fallback"/>
              <a:cs typeface="Calibri" panose="020F0502020204030204" pitchFamily="34" charset="0"/>
            </a:endParaRPr>
          </a:p>
          <a:p>
            <a:pPr algn="ctr">
              <a:lnSpc>
                <a:spcPct val="100000"/>
              </a:lnSpc>
              <a:tabLst>
                <a:tab pos="0" algn="l"/>
              </a:tabLst>
            </a:pPr>
            <a:endParaRPr lang="de-DE" sz="6900" b="0" strike="noStrike" spc="-1" dirty="0">
              <a:latin typeface="Arial"/>
              <a:ea typeface="Droid Sans Fallback"/>
            </a:endParaRPr>
          </a:p>
          <a:p>
            <a:pPr algn="ctr">
              <a:lnSpc>
                <a:spcPct val="100000"/>
              </a:lnSpc>
              <a:tabLst>
                <a:tab pos="0" algn="l"/>
              </a:tabLst>
            </a:pPr>
            <a:endParaRPr lang="de-DE" sz="16000" b="0" strike="noStrike" spc="-1" dirty="0">
              <a:latin typeface="Arial"/>
              <a:ea typeface="Droid Sans Fallback"/>
            </a:endParaRPr>
          </a:p>
          <a:p>
            <a:pPr algn="ctr">
              <a:lnSpc>
                <a:spcPct val="100000"/>
              </a:lnSpc>
              <a:tabLst>
                <a:tab pos="0" algn="l"/>
              </a:tabLst>
            </a:pPr>
            <a:r>
              <a:rPr lang="de-DE" sz="19200" b="1" strike="noStrike" spc="-1" dirty="0">
                <a:solidFill>
                  <a:srgbClr val="00519E"/>
                </a:solidFill>
                <a:latin typeface="Calibri" panose="020F0502020204030204" pitchFamily="34" charset="0"/>
                <a:ea typeface="Verdana"/>
                <a:cs typeface="Calibri" panose="020F0502020204030204" pitchFamily="34" charset="0"/>
              </a:rPr>
              <a:t>Das Recht auf unabhängige Beratung durch Ombudsstellen</a:t>
            </a:r>
            <a:endParaRPr lang="de-DE" sz="19200" b="0" strike="noStrike" spc="-1" dirty="0">
              <a:latin typeface="Calibri" panose="020F0502020204030204" pitchFamily="34" charset="0"/>
              <a:cs typeface="Calibri" panose="020F0502020204030204" pitchFamily="34" charset="0"/>
            </a:endParaRPr>
          </a:p>
        </p:txBody>
      </p:sp>
      <p:sp>
        <p:nvSpPr>
          <p:cNvPr id="351" name="Textfeld 1"/>
          <p:cNvSpPr/>
          <p:nvPr/>
        </p:nvSpPr>
        <p:spPr>
          <a:xfrm>
            <a:off x="-117608" y="4935965"/>
            <a:ext cx="12109974" cy="2106815"/>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gn="r">
              <a:lnSpc>
                <a:spcPct val="100000"/>
              </a:lnSpc>
            </a:pPr>
            <a:r>
              <a:rPr lang="de-DE" b="1" strike="noStrike" spc="-1" dirty="0">
                <a:solidFill>
                  <a:srgbClr val="00519E"/>
                </a:solidFill>
                <a:latin typeface="Calibri" panose="020F0502020204030204" pitchFamily="34" charset="0"/>
                <a:ea typeface="DejaVu Sans"/>
                <a:cs typeface="Calibri" panose="020F0502020204030204" pitchFamily="34" charset="0"/>
              </a:rPr>
              <a:t>Ulrike von Wölfel</a:t>
            </a:r>
            <a:endParaRPr lang="de-DE" sz="1400" b="0" strike="noStrike" spc="-1" dirty="0">
              <a:latin typeface="Calibri" panose="020F0502020204030204" pitchFamily="34" charset="0"/>
              <a:cs typeface="Calibri" panose="020F0502020204030204" pitchFamily="34" charset="0"/>
            </a:endParaRPr>
          </a:p>
          <a:p>
            <a:pPr algn="r">
              <a:lnSpc>
                <a:spcPct val="100000"/>
              </a:lnSpc>
              <a:spcBef>
                <a:spcPts val="600"/>
              </a:spcBef>
            </a:pPr>
            <a:r>
              <a:rPr lang="de-DE" b="1" strike="noStrike" spc="-1" dirty="0">
                <a:solidFill>
                  <a:srgbClr val="00519E"/>
                </a:solidFill>
                <a:latin typeface="Calibri" panose="020F0502020204030204" pitchFamily="34" charset="0"/>
                <a:ea typeface="DejaVu Sans"/>
                <a:cs typeface="Calibri" panose="020F0502020204030204" pitchFamily="34" charset="0"/>
              </a:rPr>
              <a:t> 	(</a:t>
            </a:r>
            <a:r>
              <a:rPr lang="de-DE" b="1" spc="-1" dirty="0">
                <a:solidFill>
                  <a:srgbClr val="00519E"/>
                </a:solidFill>
                <a:latin typeface="Calibri" panose="020F0502020204030204" pitchFamily="34" charset="0"/>
                <a:ea typeface="DejaVu Sans"/>
                <a:cs typeface="Calibri" panose="020F0502020204030204" pitchFamily="34" charset="0"/>
              </a:rPr>
              <a:t>Sozialarbeiterin &amp; Koordinatorin </a:t>
            </a:r>
          </a:p>
          <a:p>
            <a:pPr algn="r">
              <a:lnSpc>
                <a:spcPct val="100000"/>
              </a:lnSpc>
            </a:pPr>
            <a:r>
              <a:rPr lang="de-DE" b="1" spc="-1" dirty="0">
                <a:solidFill>
                  <a:srgbClr val="00519E"/>
                </a:solidFill>
                <a:latin typeface="Calibri" panose="020F0502020204030204" pitchFamily="34" charset="0"/>
                <a:ea typeface="DejaVu Sans"/>
                <a:cs typeface="Calibri" panose="020F0502020204030204" pitchFamily="34" charset="0"/>
              </a:rPr>
              <a:t>für Ombudschaftliche Arbeit)</a:t>
            </a:r>
            <a:endParaRPr lang="de-DE" b="0" strike="noStrike" spc="-1" dirty="0">
              <a:latin typeface="Calibri" panose="020F0502020204030204" pitchFamily="34" charset="0"/>
              <a:cs typeface="Calibri" panose="020F0502020204030204" pitchFamily="34" charset="0"/>
            </a:endParaRPr>
          </a:p>
          <a:p>
            <a:pPr algn="r">
              <a:lnSpc>
                <a:spcPct val="100000"/>
              </a:lnSpc>
            </a:pPr>
            <a:endParaRPr lang="de-DE" sz="2400" b="0" strike="noStrike" spc="-1" dirty="0">
              <a:latin typeface="Calibri" panose="020F0502020204030204" pitchFamily="34" charset="0"/>
              <a:cs typeface="Calibri" panose="020F0502020204030204" pitchFamily="34" charset="0"/>
            </a:endParaRPr>
          </a:p>
          <a:p>
            <a:pPr algn="r">
              <a:lnSpc>
                <a:spcPct val="100000"/>
              </a:lnSpc>
            </a:pPr>
            <a:r>
              <a:rPr lang="de-DE" sz="2400" b="1" strike="noStrike" spc="-1" dirty="0">
                <a:solidFill>
                  <a:srgbClr val="000000"/>
                </a:solidFill>
                <a:latin typeface="Arial"/>
                <a:ea typeface="DejaVu Sans"/>
              </a:rPr>
              <a:t>	          </a:t>
            </a:r>
            <a:endParaRPr lang="de-DE" sz="2400" b="0" strike="noStrike" spc="-1" dirty="0">
              <a:latin typeface="Arial"/>
            </a:endParaRPr>
          </a:p>
          <a:p>
            <a:pPr algn="ctr">
              <a:lnSpc>
                <a:spcPct val="100000"/>
              </a:lnSpc>
            </a:pPr>
            <a:endParaRPr lang="de-DE" sz="2400" b="0" strike="noStrike" spc="-1" dirty="0">
              <a:latin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 name="TextShape 1"/>
          <p:cNvSpPr/>
          <p:nvPr/>
        </p:nvSpPr>
        <p:spPr>
          <a:xfrm>
            <a:off x="860400" y="140400"/>
            <a:ext cx="10514880" cy="1152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nSpc>
                <a:spcPct val="90000"/>
              </a:lnSpc>
            </a:pPr>
            <a:r>
              <a:rPr lang="de-DE" sz="3200" b="1" strike="noStrike" spc="-1" dirty="0">
                <a:solidFill>
                  <a:srgbClr val="00519E"/>
                </a:solidFill>
                <a:latin typeface="Calibri" panose="020F0502020204030204" pitchFamily="34" charset="0"/>
                <a:ea typeface="Verdana"/>
                <a:cs typeface="Calibri" panose="020F0502020204030204" pitchFamily="34" charset="0"/>
              </a:rPr>
              <a:t>Was beraten wir nicht ?</a:t>
            </a:r>
            <a:endParaRPr lang="de-DE" sz="3200" b="0" strike="noStrike" spc="-1" dirty="0">
              <a:latin typeface="Calibri" panose="020F0502020204030204" pitchFamily="34" charset="0"/>
              <a:cs typeface="Calibri" panose="020F0502020204030204" pitchFamily="34" charset="0"/>
            </a:endParaRPr>
          </a:p>
        </p:txBody>
      </p:sp>
      <p:sp>
        <p:nvSpPr>
          <p:cNvPr id="415" name="TextShape 2"/>
          <p:cNvSpPr/>
          <p:nvPr/>
        </p:nvSpPr>
        <p:spPr>
          <a:xfrm>
            <a:off x="838080" y="1268640"/>
            <a:ext cx="10974240" cy="61506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marL="343620" indent="-342900">
              <a:lnSpc>
                <a:spcPct val="90000"/>
              </a:lnSpc>
              <a:spcBef>
                <a:spcPts val="1001"/>
              </a:spcBef>
              <a:buClr>
                <a:srgbClr val="000000"/>
              </a:buClr>
              <a:buFont typeface="Wingdings" panose="05000000000000000000" pitchFamily="2" charset="2"/>
              <a:buChar char="Ø"/>
            </a:pPr>
            <a:r>
              <a:rPr lang="de-DE" sz="2400" b="0" strike="noStrike" spc="-1" dirty="0">
                <a:solidFill>
                  <a:srgbClr val="000000"/>
                </a:solidFill>
                <a:latin typeface="Calibri" panose="020F0502020204030204" pitchFamily="34" charset="0"/>
                <a:cs typeface="Calibri" panose="020F0502020204030204" pitchFamily="34" charset="0"/>
              </a:rPr>
              <a:t>Familiengerichtliches Verfahren </a:t>
            </a:r>
            <a:r>
              <a:rPr lang="de-DE" sz="2400" b="1" strike="noStrike" spc="-1" dirty="0">
                <a:solidFill>
                  <a:srgbClr val="DE5E58"/>
                </a:solidFill>
                <a:latin typeface="Calibri" panose="020F0502020204030204" pitchFamily="34" charset="0"/>
                <a:cs typeface="Calibri" panose="020F0502020204030204" pitchFamily="34" charset="0"/>
              </a:rPr>
              <a:t>(-&gt; Graubereich, zum Teil beraten wir hier Inobhutnahme und Verfahren nach § 1666 BGB)</a:t>
            </a:r>
            <a:endParaRPr lang="de-DE" sz="2400" b="0" strike="noStrike" spc="-1" dirty="0">
              <a:latin typeface="Calibri" panose="020F0502020204030204" pitchFamily="34" charset="0"/>
              <a:cs typeface="Calibri" panose="020F0502020204030204" pitchFamily="34" charset="0"/>
            </a:endParaRPr>
          </a:p>
          <a:p>
            <a:pPr marL="343620" indent="-342900">
              <a:lnSpc>
                <a:spcPct val="90000"/>
              </a:lnSpc>
              <a:spcBef>
                <a:spcPts val="1001"/>
              </a:spcBef>
              <a:buClr>
                <a:srgbClr val="000000"/>
              </a:buClr>
              <a:buFont typeface="Wingdings" panose="05000000000000000000" pitchFamily="2" charset="2"/>
              <a:buChar char="Ø"/>
            </a:pPr>
            <a:r>
              <a:rPr lang="de-DE" sz="2400" b="0" strike="noStrike" spc="-1" dirty="0">
                <a:solidFill>
                  <a:srgbClr val="000000"/>
                </a:solidFill>
                <a:latin typeface="Calibri" panose="020F0502020204030204" pitchFamily="34" charset="0"/>
                <a:cs typeface="Calibri" panose="020F0502020204030204" pitchFamily="34" charset="0"/>
              </a:rPr>
              <a:t>Ordnungswidrigkeiten / Strafverfahren</a:t>
            </a:r>
            <a:endParaRPr lang="de-DE" sz="2400" b="0" strike="noStrike" spc="-1" dirty="0">
              <a:latin typeface="Calibri" panose="020F0502020204030204" pitchFamily="34" charset="0"/>
              <a:cs typeface="Calibri" panose="020F0502020204030204" pitchFamily="34" charset="0"/>
            </a:endParaRPr>
          </a:p>
          <a:p>
            <a:pPr marL="343620" indent="-342900">
              <a:lnSpc>
                <a:spcPct val="90000"/>
              </a:lnSpc>
              <a:spcBef>
                <a:spcPts val="1001"/>
              </a:spcBef>
              <a:buClr>
                <a:srgbClr val="000000"/>
              </a:buClr>
              <a:buFont typeface="Wingdings" panose="05000000000000000000" pitchFamily="2" charset="2"/>
              <a:buChar char="Ø"/>
            </a:pPr>
            <a:r>
              <a:rPr lang="de-DE" sz="2400" b="0" strike="noStrike" spc="-1" dirty="0">
                <a:solidFill>
                  <a:srgbClr val="000000"/>
                </a:solidFill>
                <a:latin typeface="Calibri" panose="020F0502020204030204" pitchFamily="34" charset="0"/>
                <a:cs typeface="Calibri" panose="020F0502020204030204" pitchFamily="34" charset="0"/>
              </a:rPr>
              <a:t>Leistungen aus den anderen Sozialgesetzbüchern </a:t>
            </a:r>
            <a:r>
              <a:rPr lang="de-DE" sz="2400" b="1" strike="noStrike" spc="-1" dirty="0">
                <a:solidFill>
                  <a:srgbClr val="DE5E58"/>
                </a:solidFill>
                <a:latin typeface="Calibri" panose="020F0502020204030204" pitchFamily="34" charset="0"/>
                <a:cs typeface="Calibri" panose="020F0502020204030204" pitchFamily="34" charset="0"/>
              </a:rPr>
              <a:t>(-&gt;</a:t>
            </a:r>
            <a:r>
              <a:rPr lang="de-DE" sz="2400" b="1" spc="-1" dirty="0">
                <a:solidFill>
                  <a:srgbClr val="DE5E58"/>
                </a:solidFill>
                <a:latin typeface="Calibri" panose="020F0502020204030204" pitchFamily="34" charset="0"/>
                <a:cs typeface="Calibri" panose="020F0502020204030204" pitchFamily="34" charset="0"/>
              </a:rPr>
              <a:t>t</a:t>
            </a:r>
            <a:r>
              <a:rPr lang="de-DE" sz="2400" b="1" strike="noStrike" spc="-1" dirty="0">
                <a:solidFill>
                  <a:srgbClr val="DE5E58"/>
                </a:solidFill>
                <a:latin typeface="Calibri" panose="020F0502020204030204" pitchFamily="34" charset="0"/>
                <a:cs typeface="Calibri" panose="020F0502020204030204" pitchFamily="34" charset="0"/>
              </a:rPr>
              <a:t>eilweise im </a:t>
            </a:r>
            <a:r>
              <a:rPr lang="de-DE" sz="2400" b="1" strike="noStrike" spc="-1" dirty="0" err="1">
                <a:solidFill>
                  <a:srgbClr val="DE5E58"/>
                </a:solidFill>
                <a:latin typeface="Calibri" panose="020F0502020204030204" pitchFamily="34" charset="0"/>
                <a:cs typeface="Calibri" panose="020F0502020204030204" pitchFamily="34" charset="0"/>
              </a:rPr>
              <a:t>Careleaverprojekt</a:t>
            </a:r>
            <a:r>
              <a:rPr lang="de-DE" sz="2400" b="1" strike="noStrike" spc="-1" dirty="0">
                <a:solidFill>
                  <a:srgbClr val="DE5E58"/>
                </a:solidFill>
                <a:latin typeface="Calibri" panose="020F0502020204030204" pitchFamily="34" charset="0"/>
                <a:cs typeface="Calibri" panose="020F0502020204030204" pitchFamily="34" charset="0"/>
              </a:rPr>
              <a:t>)</a:t>
            </a:r>
            <a:r>
              <a:rPr lang="de-DE" sz="2400" spc="-1" dirty="0">
                <a:latin typeface="Calibri" panose="020F0502020204030204" pitchFamily="34" charset="0"/>
                <a:cs typeface="Calibri" panose="020F0502020204030204" pitchFamily="34" charset="0"/>
              </a:rPr>
              <a:t> </a:t>
            </a:r>
            <a:r>
              <a:rPr lang="de-DE" sz="2400" b="0" strike="noStrike" spc="-1" dirty="0">
                <a:solidFill>
                  <a:srgbClr val="000000"/>
                </a:solidFill>
                <a:latin typeface="Calibri" panose="020F0502020204030204" pitchFamily="34" charset="0"/>
                <a:cs typeface="Calibri" panose="020F0502020204030204" pitchFamily="34" charset="0"/>
              </a:rPr>
              <a:t>(Sozialhilfe, ALG II)</a:t>
            </a:r>
            <a:endParaRPr lang="de-DE" sz="2400" b="0" strike="noStrike" spc="-1" dirty="0">
              <a:latin typeface="Calibri" panose="020F0502020204030204" pitchFamily="34" charset="0"/>
              <a:cs typeface="Calibri" panose="020F0502020204030204" pitchFamily="34" charset="0"/>
            </a:endParaRPr>
          </a:p>
          <a:p>
            <a:pPr marL="343620" indent="-342900">
              <a:lnSpc>
                <a:spcPct val="90000"/>
              </a:lnSpc>
              <a:spcBef>
                <a:spcPts val="1001"/>
              </a:spcBef>
              <a:buClr>
                <a:srgbClr val="000000"/>
              </a:buClr>
              <a:buFont typeface="Wingdings" panose="05000000000000000000" pitchFamily="2" charset="2"/>
              <a:buChar char="Ø"/>
            </a:pPr>
            <a:r>
              <a:rPr lang="de-DE" sz="2400" b="0" strike="noStrike" spc="-1" dirty="0">
                <a:solidFill>
                  <a:srgbClr val="000000"/>
                </a:solidFill>
                <a:latin typeface="Calibri" panose="020F0502020204030204" pitchFamily="34" charset="0"/>
                <a:cs typeface="Calibri" panose="020F0502020204030204" pitchFamily="34" charset="0"/>
              </a:rPr>
              <a:t>Kita / Schule </a:t>
            </a:r>
            <a:endParaRPr lang="de-DE" sz="2400" b="0" strike="noStrike" spc="-1" dirty="0">
              <a:latin typeface="Calibri" panose="020F0502020204030204" pitchFamily="34" charset="0"/>
              <a:cs typeface="Calibri" panose="020F0502020204030204" pitchFamily="34" charset="0"/>
            </a:endParaRPr>
          </a:p>
          <a:p>
            <a:pPr>
              <a:lnSpc>
                <a:spcPct val="90000"/>
              </a:lnSpc>
              <a:spcBef>
                <a:spcPts val="1001"/>
              </a:spcBef>
            </a:pPr>
            <a:endParaRPr lang="de-DE" sz="2400" b="0" strike="noStrike" spc="-1" dirty="0">
              <a:latin typeface="Arial"/>
            </a:endParaRPr>
          </a:p>
          <a:p>
            <a:pPr>
              <a:lnSpc>
                <a:spcPct val="90000"/>
              </a:lnSpc>
              <a:spcBef>
                <a:spcPts val="1001"/>
              </a:spcBef>
            </a:pPr>
            <a:endParaRPr lang="de-DE" sz="2400" b="0" strike="noStrike" spc="-1" dirty="0">
              <a:latin typeface="Arial"/>
            </a:endParaRPr>
          </a:p>
          <a:p>
            <a:pPr>
              <a:lnSpc>
                <a:spcPct val="90000"/>
              </a:lnSpc>
              <a:spcBef>
                <a:spcPts val="1001"/>
              </a:spcBef>
            </a:pPr>
            <a:r>
              <a:rPr lang="de-DE" sz="2400" b="0" strike="noStrike" spc="-1" dirty="0">
                <a:latin typeface="Arial"/>
              </a:rPr>
              <a:t>Herausforderung:</a:t>
            </a:r>
          </a:p>
          <a:p>
            <a:pPr marL="720" lvl="0">
              <a:lnSpc>
                <a:spcPct val="90000"/>
              </a:lnSpc>
              <a:spcBef>
                <a:spcPts val="1001"/>
              </a:spcBef>
              <a:buClr>
                <a:srgbClr val="000000"/>
              </a:buClr>
            </a:pPr>
            <a:r>
              <a:rPr lang="de-DE" sz="2400" spc="-1" dirty="0">
                <a:solidFill>
                  <a:srgbClr val="000000"/>
                </a:solidFill>
                <a:latin typeface="Calibri" panose="020F0502020204030204" pitchFamily="34" charset="0"/>
                <a:cs typeface="Calibri" panose="020F0502020204030204" pitchFamily="34" charset="0"/>
              </a:rPr>
              <a:t>Hochstrittige Elternkonflikte (wenn es ausschließlich um Konflikte im Bereich</a:t>
            </a:r>
            <a:r>
              <a:rPr lang="de-DE" sz="2400" spc="-1" dirty="0">
                <a:solidFill>
                  <a:prstClr val="black"/>
                </a:solidFill>
                <a:latin typeface="Calibri" panose="020F0502020204030204" pitchFamily="34" charset="0"/>
                <a:cs typeface="Calibri" panose="020F0502020204030204" pitchFamily="34" charset="0"/>
              </a:rPr>
              <a:t> </a:t>
            </a:r>
            <a:r>
              <a:rPr lang="de-DE" sz="2400" spc="-1" dirty="0">
                <a:solidFill>
                  <a:srgbClr val="000000"/>
                </a:solidFill>
                <a:latin typeface="Calibri" panose="020F0502020204030204" pitchFamily="34" charset="0"/>
                <a:cs typeface="Calibri" panose="020F0502020204030204" pitchFamily="34" charset="0"/>
              </a:rPr>
              <a:t>Sorge-/Umgangsrecht geht)</a:t>
            </a:r>
            <a:endParaRPr lang="de-DE" sz="2400" spc="-1" dirty="0">
              <a:solidFill>
                <a:prstClr val="black"/>
              </a:solidFill>
              <a:latin typeface="Calibri" panose="020F0502020204030204" pitchFamily="34" charset="0"/>
              <a:cs typeface="Calibri" panose="020F0502020204030204" pitchFamily="34" charset="0"/>
            </a:endParaRPr>
          </a:p>
          <a:p>
            <a:pPr>
              <a:lnSpc>
                <a:spcPct val="90000"/>
              </a:lnSpc>
              <a:spcBef>
                <a:spcPts val="1001"/>
              </a:spcBef>
            </a:pPr>
            <a:endParaRPr lang="de-DE" sz="2400" b="0" strike="noStrike" spc="-1" dirty="0">
              <a:latin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 name="TextShape 1"/>
          <p:cNvSpPr/>
          <p:nvPr/>
        </p:nvSpPr>
        <p:spPr>
          <a:xfrm>
            <a:off x="860400" y="140400"/>
            <a:ext cx="10514880" cy="1152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nSpc>
                <a:spcPct val="90000"/>
              </a:lnSpc>
            </a:pPr>
            <a:r>
              <a:rPr lang="de-DE" sz="3200" b="1" strike="noStrike" spc="-1" dirty="0">
                <a:solidFill>
                  <a:srgbClr val="00519E"/>
                </a:solidFill>
                <a:latin typeface="Calibri" panose="020F0502020204030204" pitchFamily="34" charset="0"/>
                <a:ea typeface="Verdana"/>
                <a:cs typeface="Calibri" panose="020F0502020204030204" pitchFamily="34" charset="0"/>
              </a:rPr>
              <a:t>Wie erreicht man uns ?</a:t>
            </a:r>
            <a:endParaRPr lang="de-DE" sz="3200" b="0" strike="noStrike" spc="-1" dirty="0">
              <a:latin typeface="Calibri" panose="020F0502020204030204" pitchFamily="34" charset="0"/>
              <a:cs typeface="Calibri" panose="020F0502020204030204" pitchFamily="34" charset="0"/>
            </a:endParaRPr>
          </a:p>
        </p:txBody>
      </p:sp>
      <p:sp>
        <p:nvSpPr>
          <p:cNvPr id="417" name="TextShape 2"/>
          <p:cNvSpPr/>
          <p:nvPr/>
        </p:nvSpPr>
        <p:spPr>
          <a:xfrm>
            <a:off x="939532" y="1296740"/>
            <a:ext cx="10974240" cy="61506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de-DE" sz="2800" b="1" strike="noStrike" spc="-1" dirty="0">
                <a:solidFill>
                  <a:srgbClr val="00519E"/>
                </a:solidFill>
                <a:latin typeface="Calibri" panose="020F0502020204030204" pitchFamily="34" charset="0"/>
                <a:cs typeface="Calibri" panose="020F0502020204030204" pitchFamily="34" charset="0"/>
              </a:rPr>
              <a:t>Beratungstelefon</a:t>
            </a:r>
            <a:endParaRPr lang="de-DE" sz="2800" b="0" strike="noStrike" spc="-1" dirty="0">
              <a:latin typeface="Calibri" panose="020F0502020204030204" pitchFamily="34" charset="0"/>
              <a:cs typeface="Calibri" panose="020F0502020204030204" pitchFamily="34" charset="0"/>
            </a:endParaRPr>
          </a:p>
          <a:p>
            <a:pPr>
              <a:lnSpc>
                <a:spcPct val="100000"/>
              </a:lnSpc>
            </a:pPr>
            <a:r>
              <a:rPr lang="de-DE" sz="2800" b="0" strike="noStrike" spc="-1" dirty="0">
                <a:solidFill>
                  <a:srgbClr val="000000"/>
                </a:solidFill>
                <a:latin typeface="Calibri" panose="020F0502020204030204" pitchFamily="34" charset="0"/>
                <a:cs typeface="Calibri" panose="020F0502020204030204" pitchFamily="34" charset="0"/>
              </a:rPr>
              <a:t>Dresden und angrenzende LK: </a:t>
            </a:r>
            <a:r>
              <a:rPr lang="de-DE" sz="2800" b="1" strike="noStrike" spc="-1" dirty="0">
                <a:solidFill>
                  <a:srgbClr val="000000"/>
                </a:solidFill>
                <a:latin typeface="Calibri" panose="020F0502020204030204" pitchFamily="34" charset="0"/>
                <a:cs typeface="Calibri" panose="020F0502020204030204" pitchFamily="34" charset="0"/>
              </a:rPr>
              <a:t>0351/ 84 222 874</a:t>
            </a:r>
            <a:endParaRPr lang="de-DE" sz="2800" b="0" strike="noStrike" spc="-1" dirty="0">
              <a:latin typeface="Calibri" panose="020F0502020204030204" pitchFamily="34" charset="0"/>
              <a:cs typeface="Calibri" panose="020F0502020204030204" pitchFamily="34" charset="0"/>
            </a:endParaRPr>
          </a:p>
          <a:p>
            <a:pPr>
              <a:lnSpc>
                <a:spcPct val="100000"/>
              </a:lnSpc>
            </a:pPr>
            <a:endParaRPr lang="de-DE" b="0" strike="noStrike" spc="-1" dirty="0">
              <a:latin typeface="Calibri" panose="020F0502020204030204" pitchFamily="34" charset="0"/>
              <a:cs typeface="Calibri" panose="020F0502020204030204" pitchFamily="34" charset="0"/>
            </a:endParaRPr>
          </a:p>
          <a:p>
            <a:pPr>
              <a:lnSpc>
                <a:spcPct val="100000"/>
              </a:lnSpc>
            </a:pPr>
            <a:r>
              <a:rPr lang="de-DE" sz="2800" b="0" strike="noStrike" spc="-1" dirty="0">
                <a:solidFill>
                  <a:srgbClr val="000000"/>
                </a:solidFill>
                <a:latin typeface="Calibri" panose="020F0502020204030204" pitchFamily="34" charset="0"/>
                <a:cs typeface="Calibri" panose="020F0502020204030204" pitchFamily="34" charset="0"/>
              </a:rPr>
              <a:t>Leipzig und angrenzende LK: </a:t>
            </a:r>
            <a:r>
              <a:rPr lang="de-DE" sz="2800" b="1" strike="noStrike" spc="-1" dirty="0">
                <a:solidFill>
                  <a:srgbClr val="000000"/>
                </a:solidFill>
                <a:latin typeface="Calibri" panose="020F0502020204030204" pitchFamily="34" charset="0"/>
                <a:cs typeface="Calibri" panose="020F0502020204030204" pitchFamily="34" charset="0"/>
              </a:rPr>
              <a:t>0341/ 860 60 17</a:t>
            </a:r>
            <a:br>
              <a:rPr dirty="0">
                <a:latin typeface="Calibri" panose="020F0502020204030204" pitchFamily="34" charset="0"/>
                <a:cs typeface="Calibri" panose="020F0502020204030204" pitchFamily="34" charset="0"/>
              </a:rPr>
            </a:br>
            <a:endParaRPr lang="de-DE" sz="2800" b="0" strike="noStrike" spc="-1" dirty="0">
              <a:latin typeface="Calibri" panose="020F0502020204030204" pitchFamily="34" charset="0"/>
              <a:cs typeface="Calibri" panose="020F0502020204030204" pitchFamily="34" charset="0"/>
            </a:endParaRPr>
          </a:p>
          <a:p>
            <a:pPr>
              <a:lnSpc>
                <a:spcPct val="100000"/>
              </a:lnSpc>
            </a:pPr>
            <a:r>
              <a:rPr lang="de-DE" sz="2800" b="0" strike="noStrike" spc="-1" dirty="0">
                <a:solidFill>
                  <a:srgbClr val="000000"/>
                </a:solidFill>
                <a:latin typeface="Calibri" panose="020F0502020204030204" pitchFamily="34" charset="0"/>
                <a:cs typeface="Calibri" panose="020F0502020204030204" pitchFamily="34" charset="0"/>
              </a:rPr>
              <a:t>Chemnitz und angrenzende LK: </a:t>
            </a:r>
            <a:r>
              <a:rPr lang="de-DE" sz="2800" b="1" strike="noStrike" spc="-1" dirty="0">
                <a:solidFill>
                  <a:srgbClr val="000000"/>
                </a:solidFill>
                <a:latin typeface="Calibri" panose="020F0502020204030204" pitchFamily="34" charset="0"/>
                <a:cs typeface="Calibri" panose="020F0502020204030204" pitchFamily="34" charset="0"/>
              </a:rPr>
              <a:t>0371  / 64 633 450</a:t>
            </a:r>
            <a:endParaRPr lang="de-DE" sz="2800" b="0" strike="noStrike" spc="-1" dirty="0">
              <a:latin typeface="Calibri" panose="020F0502020204030204" pitchFamily="34" charset="0"/>
              <a:cs typeface="Calibri" panose="020F0502020204030204" pitchFamily="34" charset="0"/>
            </a:endParaRPr>
          </a:p>
          <a:p>
            <a:pPr>
              <a:lnSpc>
                <a:spcPct val="100000"/>
              </a:lnSpc>
            </a:pPr>
            <a:endParaRPr lang="de-DE" sz="2800" b="0" strike="noStrike" spc="-1" dirty="0">
              <a:latin typeface="Calibri" panose="020F0502020204030204" pitchFamily="34" charset="0"/>
              <a:cs typeface="Calibri" panose="020F0502020204030204" pitchFamily="34" charset="0"/>
            </a:endParaRPr>
          </a:p>
          <a:p>
            <a:pPr>
              <a:lnSpc>
                <a:spcPct val="100000"/>
              </a:lnSpc>
            </a:pPr>
            <a:r>
              <a:rPr lang="de-DE" sz="2800" b="0" strike="noStrike" spc="-1" dirty="0">
                <a:solidFill>
                  <a:srgbClr val="00519E"/>
                </a:solidFill>
                <a:latin typeface="Calibri" panose="020F0502020204030204" pitchFamily="34" charset="0"/>
                <a:cs typeface="Calibri" panose="020F0502020204030204" pitchFamily="34" charset="0"/>
              </a:rPr>
              <a:t>Unsere Koordinator*innen an den Standorten: </a:t>
            </a:r>
            <a:endParaRPr lang="de-DE" sz="2800" b="0" strike="noStrike" spc="-1" dirty="0">
              <a:latin typeface="Calibri" panose="020F0502020204030204" pitchFamily="34" charset="0"/>
              <a:cs typeface="Calibri" panose="020F0502020204030204" pitchFamily="34" charset="0"/>
            </a:endParaRPr>
          </a:p>
          <a:p>
            <a:pPr>
              <a:lnSpc>
                <a:spcPct val="100000"/>
              </a:lnSpc>
            </a:pPr>
            <a:r>
              <a:rPr lang="de-DE" sz="2400" b="0" strike="noStrike" spc="-1" dirty="0">
                <a:solidFill>
                  <a:srgbClr val="00339E"/>
                </a:solidFill>
                <a:latin typeface="Calibri" panose="020F0502020204030204" pitchFamily="34" charset="0"/>
                <a:cs typeface="Calibri" panose="020F0502020204030204" pitchFamily="34" charset="0"/>
              </a:rPr>
              <a:t>Leipzig: </a:t>
            </a:r>
            <a:r>
              <a:rPr lang="de-DE" sz="2400" b="0" strike="noStrike" spc="-1" dirty="0">
                <a:solidFill>
                  <a:srgbClr val="000000"/>
                </a:solidFill>
                <a:latin typeface="Calibri" panose="020F0502020204030204" pitchFamily="34" charset="0"/>
                <a:cs typeface="Calibri" panose="020F0502020204030204" pitchFamily="34" charset="0"/>
              </a:rPr>
              <a:t>Annegret Münch (Leipzig), muench@kjrv.de</a:t>
            </a:r>
            <a:endParaRPr lang="de-DE" sz="2400" b="0" strike="noStrike" spc="-1" dirty="0">
              <a:latin typeface="Calibri" panose="020F0502020204030204" pitchFamily="34" charset="0"/>
              <a:cs typeface="Calibri" panose="020F0502020204030204" pitchFamily="34" charset="0"/>
            </a:endParaRPr>
          </a:p>
          <a:p>
            <a:pPr>
              <a:lnSpc>
                <a:spcPct val="100000"/>
              </a:lnSpc>
            </a:pPr>
            <a:r>
              <a:rPr lang="de-DE" sz="2400" b="0" strike="noStrike" spc="-1" dirty="0">
                <a:solidFill>
                  <a:srgbClr val="DE5E58"/>
                </a:solidFill>
                <a:latin typeface="Calibri" panose="020F0502020204030204" pitchFamily="34" charset="0"/>
                <a:cs typeface="Calibri" panose="020F0502020204030204" pitchFamily="34" charset="0"/>
              </a:rPr>
              <a:t>Dresden: </a:t>
            </a:r>
            <a:r>
              <a:rPr lang="de-DE" sz="2400" b="0" strike="noStrike" spc="-1" dirty="0">
                <a:solidFill>
                  <a:srgbClr val="000000"/>
                </a:solidFill>
                <a:latin typeface="Calibri" panose="020F0502020204030204" pitchFamily="34" charset="0"/>
                <a:cs typeface="Calibri" panose="020F0502020204030204" pitchFamily="34" charset="0"/>
              </a:rPr>
              <a:t>Ulrike von Wölfel (woelfel@kjrv.de) und Nicole Hohnen (hohnen@kjrv.de), </a:t>
            </a:r>
            <a:endParaRPr lang="de-DE" sz="2400" b="0" strike="noStrike" spc="-1" dirty="0">
              <a:latin typeface="Calibri" panose="020F0502020204030204" pitchFamily="34" charset="0"/>
              <a:cs typeface="Calibri" panose="020F0502020204030204" pitchFamily="34" charset="0"/>
            </a:endParaRPr>
          </a:p>
          <a:p>
            <a:pPr>
              <a:lnSpc>
                <a:spcPct val="100000"/>
              </a:lnSpc>
            </a:pPr>
            <a:r>
              <a:rPr lang="de-DE" sz="2400" b="0" strike="noStrike" spc="-1" dirty="0">
                <a:solidFill>
                  <a:srgbClr val="FFC000"/>
                </a:solidFill>
                <a:latin typeface="Calibri" panose="020F0502020204030204" pitchFamily="34" charset="0"/>
                <a:cs typeface="Calibri" panose="020F0502020204030204" pitchFamily="34" charset="0"/>
              </a:rPr>
              <a:t>Chemnitz: </a:t>
            </a:r>
            <a:r>
              <a:rPr lang="de-DE" sz="2400" b="0" strike="noStrike" spc="-1" dirty="0">
                <a:solidFill>
                  <a:srgbClr val="000000"/>
                </a:solidFill>
                <a:latin typeface="Calibri" panose="020F0502020204030204" pitchFamily="34" charset="0"/>
                <a:cs typeface="Calibri" panose="020F0502020204030204" pitchFamily="34" charset="0"/>
              </a:rPr>
              <a:t>Jens Borrmann-</a:t>
            </a:r>
            <a:r>
              <a:rPr lang="de-DE" sz="2400" b="0" strike="noStrike" spc="-1" dirty="0" err="1">
                <a:solidFill>
                  <a:srgbClr val="000000"/>
                </a:solidFill>
                <a:latin typeface="Calibri" panose="020F0502020204030204" pitchFamily="34" charset="0"/>
                <a:cs typeface="Calibri" panose="020F0502020204030204" pitchFamily="34" charset="0"/>
              </a:rPr>
              <a:t>Lupprian</a:t>
            </a:r>
            <a:r>
              <a:rPr lang="de-DE" sz="2400" b="0" strike="noStrike" spc="-1" dirty="0">
                <a:solidFill>
                  <a:srgbClr val="000000"/>
                </a:solidFill>
                <a:latin typeface="Calibri" panose="020F0502020204030204" pitchFamily="34" charset="0"/>
                <a:cs typeface="Calibri" panose="020F0502020204030204" pitchFamily="34" charset="0"/>
              </a:rPr>
              <a:t> (</a:t>
            </a:r>
            <a:r>
              <a:rPr lang="de-DE" sz="2400" b="0" u="sng" strike="noStrike" spc="-1" dirty="0">
                <a:solidFill>
                  <a:srgbClr val="0563C1"/>
                </a:solidFill>
                <a:uFillTx/>
                <a:latin typeface="Calibri" panose="020F0502020204030204" pitchFamily="34" charset="0"/>
                <a:cs typeface="Calibri" panose="020F0502020204030204" pitchFamily="34" charset="0"/>
                <a:hlinkClick r:id="rId3"/>
              </a:rPr>
              <a:t>borrmann-lupprian@kjrv.de</a:t>
            </a:r>
            <a:r>
              <a:rPr lang="de-DE" sz="2400" b="0" strike="noStrike" spc="-1" dirty="0">
                <a:solidFill>
                  <a:srgbClr val="000000"/>
                </a:solidFill>
                <a:latin typeface="Calibri" panose="020F0502020204030204" pitchFamily="34" charset="0"/>
                <a:cs typeface="Calibri" panose="020F0502020204030204" pitchFamily="34" charset="0"/>
              </a:rPr>
              <a:t>)</a:t>
            </a:r>
            <a:endParaRPr lang="de-DE" sz="2400" b="0" strike="noStrike" spc="-1" dirty="0">
              <a:latin typeface="Calibri" panose="020F0502020204030204" pitchFamily="34" charset="0"/>
              <a:cs typeface="Calibri" panose="020F0502020204030204" pitchFamily="34" charset="0"/>
            </a:endParaRPr>
          </a:p>
          <a:p>
            <a:pPr>
              <a:lnSpc>
                <a:spcPct val="100000"/>
              </a:lnSpc>
            </a:pPr>
            <a:endParaRPr lang="de-DE" sz="2400" b="0" strike="noStrike" spc="-1" dirty="0">
              <a:latin typeface="Arial"/>
            </a:endParaRPr>
          </a:p>
          <a:p>
            <a:pPr>
              <a:lnSpc>
                <a:spcPct val="100000"/>
              </a:lnSpc>
            </a:pPr>
            <a:r>
              <a:rPr lang="de-DE" sz="1600" b="0" strike="noStrike" spc="-1" dirty="0">
                <a:solidFill>
                  <a:srgbClr val="00519E"/>
                </a:solidFill>
                <a:latin typeface="Calibri" panose="020F0502020204030204" pitchFamily="34" charset="0"/>
                <a:cs typeface="Calibri" panose="020F0502020204030204" pitchFamily="34" charset="0"/>
              </a:rPr>
              <a:t>www.jugendhilferechtsverein.de</a:t>
            </a:r>
            <a:endParaRPr lang="de-DE" sz="1600" b="0" strike="noStrike" spc="-1" dirty="0">
              <a:latin typeface="Calibri" panose="020F0502020204030204" pitchFamily="34" charset="0"/>
              <a:cs typeface="Calibri" panose="020F0502020204030204" pitchFamily="34" charset="0"/>
            </a:endParaRPr>
          </a:p>
          <a:p>
            <a:pPr>
              <a:lnSpc>
                <a:spcPct val="90000"/>
              </a:lnSpc>
              <a:spcBef>
                <a:spcPts val="1001"/>
              </a:spcBef>
            </a:pPr>
            <a:endParaRPr lang="de-DE" sz="1600" b="0" strike="noStrike" spc="-1" dirty="0">
              <a:latin typeface="Arial"/>
            </a:endParaRPr>
          </a:p>
          <a:p>
            <a:pPr>
              <a:lnSpc>
                <a:spcPct val="90000"/>
              </a:lnSpc>
              <a:spcBef>
                <a:spcPts val="1001"/>
              </a:spcBef>
            </a:pPr>
            <a:endParaRPr lang="de-DE" sz="1600" b="0" strike="noStrike" spc="-1" dirty="0">
              <a:latin typeface="Arial"/>
            </a:endParaRPr>
          </a:p>
          <a:p>
            <a:pPr>
              <a:lnSpc>
                <a:spcPct val="90000"/>
              </a:lnSpc>
              <a:spcBef>
                <a:spcPts val="1001"/>
              </a:spcBef>
            </a:pPr>
            <a:endParaRPr lang="de-DE" sz="1600" b="0" strike="noStrike" spc="-1" dirty="0">
              <a:latin typeface="Arial"/>
            </a:endParaRPr>
          </a:p>
        </p:txBody>
      </p:sp>
      <p:pic>
        <p:nvPicPr>
          <p:cNvPr id="2" name="Grafik 1">
            <a:extLst>
              <a:ext uri="{FF2B5EF4-FFF2-40B4-BE49-F238E27FC236}">
                <a16:creationId xmlns:a16="http://schemas.microsoft.com/office/drawing/2014/main" id="{DFD92063-5AED-41FA-98E7-0CFE92366DC6}"/>
              </a:ext>
            </a:extLst>
          </p:cNvPr>
          <p:cNvPicPr>
            <a:picLocks noChangeAspect="1"/>
          </p:cNvPicPr>
          <p:nvPr/>
        </p:nvPicPr>
        <p:blipFill>
          <a:blip r:embed="rId4"/>
          <a:stretch>
            <a:fillRect/>
          </a:stretch>
        </p:blipFill>
        <p:spPr>
          <a:xfrm>
            <a:off x="9008996" y="302267"/>
            <a:ext cx="2987299" cy="3023878"/>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A8CB7ED3-1673-435F-93D3-F0808F668E6F}"/>
              </a:ext>
            </a:extLst>
          </p:cNvPr>
          <p:cNvSpPr/>
          <p:nvPr/>
        </p:nvSpPr>
        <p:spPr>
          <a:xfrm>
            <a:off x="860400" y="140400"/>
            <a:ext cx="10514880" cy="1077218"/>
          </a:xfrm>
          <a:prstGeom prst="rect">
            <a:avLst/>
          </a:prstGeom>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de-DE" sz="3200" b="1" kern="0" dirty="0">
                <a:solidFill>
                  <a:srgbClr val="00519E"/>
                </a:solidFill>
                <a:latin typeface="Calibri" pitchFamily="34"/>
                <a:cs typeface="Calibri" pitchFamily="34"/>
              </a:rPr>
              <a:t>Beratungsanfragen an den Kinder- und Jugendhilferechtsverein </a:t>
            </a:r>
          </a:p>
        </p:txBody>
      </p:sp>
      <p:graphicFrame>
        <p:nvGraphicFramePr>
          <p:cNvPr id="5" name="Diagramm 4">
            <a:extLst>
              <a:ext uri="{FF2B5EF4-FFF2-40B4-BE49-F238E27FC236}">
                <a16:creationId xmlns:a16="http://schemas.microsoft.com/office/drawing/2014/main" id="{7CAE8CDD-1050-4249-A2E0-3750D0E7B835}"/>
              </a:ext>
            </a:extLst>
          </p:cNvPr>
          <p:cNvGraphicFramePr/>
          <p:nvPr>
            <p:extLst>
              <p:ext uri="{D42A27DB-BD31-4B8C-83A1-F6EECF244321}">
                <p14:modId xmlns:p14="http://schemas.microsoft.com/office/powerpoint/2010/main" val="623114209"/>
              </p:ext>
            </p:extLst>
          </p:nvPr>
        </p:nvGraphicFramePr>
        <p:xfrm>
          <a:off x="2032000" y="1217618"/>
          <a:ext cx="7682016" cy="4920715"/>
        </p:xfrm>
        <a:graphic>
          <a:graphicData uri="http://schemas.openxmlformats.org/drawingml/2006/chart">
            <c:chart xmlns:c="http://schemas.openxmlformats.org/drawingml/2006/chart" xmlns:r="http://schemas.openxmlformats.org/officeDocument/2006/relationships" r:id="rId3"/>
          </a:graphicData>
        </a:graphic>
      </p:graphicFrame>
      <p:pic>
        <p:nvPicPr>
          <p:cNvPr id="10" name="Grafik 9">
            <a:extLst>
              <a:ext uri="{FF2B5EF4-FFF2-40B4-BE49-F238E27FC236}">
                <a16:creationId xmlns:a16="http://schemas.microsoft.com/office/drawing/2014/main" id="{E8F2CC13-8673-41EA-882F-E96ABB0BCE0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75322" y="2176233"/>
            <a:ext cx="3301083" cy="2335991"/>
          </a:xfrm>
          <a:prstGeom prst="rect">
            <a:avLst/>
          </a:prstGeom>
        </p:spPr>
      </p:pic>
    </p:spTree>
    <p:extLst>
      <p:ext uri="{BB962C8B-B14F-4D97-AF65-F5344CB8AC3E}">
        <p14:creationId xmlns:p14="http://schemas.microsoft.com/office/powerpoint/2010/main" val="2640162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8E7B8A1A-7D46-4524-A1EF-92CE2A2D4433}"/>
              </a:ext>
            </a:extLst>
          </p:cNvPr>
          <p:cNvSpPr>
            <a:spLocks noGrp="1"/>
          </p:cNvSpPr>
          <p:nvPr>
            <p:ph type="title"/>
          </p:nvPr>
        </p:nvSpPr>
        <p:spPr>
          <a:xfrm>
            <a:off x="860400" y="140400"/>
            <a:ext cx="10785260" cy="1152000"/>
          </a:xfrm>
        </p:spPr>
        <p:txBody>
          <a:bodyPr/>
          <a:lstStyle/>
          <a:p>
            <a:r>
              <a:rPr lang="de-DE" sz="3200" b="1" dirty="0">
                <a:solidFill>
                  <a:srgbClr val="00519E"/>
                </a:solidFill>
                <a:latin typeface="Calibri" panose="020F0502020204030204" pitchFamily="34" charset="0"/>
                <a:cs typeface="Calibri" panose="020F0502020204030204" pitchFamily="34" charset="0"/>
              </a:rPr>
              <a:t>Themen in Beratungsanfragen an den Kinder- und Jugendhilferechtsverein</a:t>
            </a:r>
          </a:p>
        </p:txBody>
      </p:sp>
      <p:grpSp>
        <p:nvGrpSpPr>
          <p:cNvPr id="6" name="Diagramm 4">
            <a:extLst>
              <a:ext uri="{FF2B5EF4-FFF2-40B4-BE49-F238E27FC236}">
                <a16:creationId xmlns:a16="http://schemas.microsoft.com/office/drawing/2014/main" id="{DDAC94DF-7118-4323-9C30-3A891F173EB9}"/>
              </a:ext>
            </a:extLst>
          </p:cNvPr>
          <p:cNvGrpSpPr>
            <a:grpSpLocks noChangeAspect="1"/>
          </p:cNvGrpSpPr>
          <p:nvPr/>
        </p:nvGrpSpPr>
        <p:grpSpPr>
          <a:xfrm>
            <a:off x="1759790" y="1306421"/>
            <a:ext cx="7343402" cy="7614720"/>
            <a:chOff x="2019360" y="1306421"/>
            <a:chExt cx="7125243" cy="7657661"/>
          </a:xfrm>
        </p:grpSpPr>
        <p:sp>
          <p:nvSpPr>
            <p:cNvPr id="7" name="Freihandform: Form 6">
              <a:extLst>
                <a:ext uri="{FF2B5EF4-FFF2-40B4-BE49-F238E27FC236}">
                  <a16:creationId xmlns:a16="http://schemas.microsoft.com/office/drawing/2014/main" id="{36CF507F-F272-4DC9-8B70-06785D67FF6B}"/>
                </a:ext>
              </a:extLst>
            </p:cNvPr>
            <p:cNvSpPr/>
            <p:nvPr/>
          </p:nvSpPr>
          <p:spPr>
            <a:xfrm>
              <a:off x="5475363" y="1315062"/>
              <a:ext cx="1703106" cy="1823313"/>
            </a:xfrm>
            <a:custGeom>
              <a:avLst/>
              <a:gdLst>
                <a:gd name="f0" fmla="val 10800000"/>
                <a:gd name="f1" fmla="val 5400000"/>
                <a:gd name="f2" fmla="val 180"/>
                <a:gd name="f3" fmla="val w"/>
                <a:gd name="f4" fmla="val h"/>
                <a:gd name="f5" fmla="val 0"/>
                <a:gd name="f6" fmla="val 1823315"/>
                <a:gd name="f7" fmla="val 1586284"/>
                <a:gd name="f8" fmla="val 911657"/>
                <a:gd name="f9" fmla="val 1823314"/>
                <a:gd name="f10" fmla="val 345017"/>
                <a:gd name="f11" fmla="val 1241267"/>
                <a:gd name="f12" fmla="val 911658"/>
                <a:gd name="f13" fmla="val 1"/>
                <a:gd name="f14" fmla="+- 0 0 -90"/>
                <a:gd name="f15" fmla="*/ f3 1 1823315"/>
                <a:gd name="f16" fmla="*/ f4 1 1586284"/>
                <a:gd name="f17" fmla="+- f7 0 f5"/>
                <a:gd name="f18" fmla="+- f6 0 f5"/>
                <a:gd name="f19" fmla="*/ f14 f0 1"/>
                <a:gd name="f20" fmla="*/ f18 1 1823315"/>
                <a:gd name="f21" fmla="*/ f17 1 1586284"/>
                <a:gd name="f22" fmla="*/ 0 f18 1"/>
                <a:gd name="f23" fmla="*/ 793142 f17 1"/>
                <a:gd name="f24" fmla="*/ 396571 f18 1"/>
                <a:gd name="f25" fmla="*/ 0 f17 1"/>
                <a:gd name="f26" fmla="*/ 1426744 f18 1"/>
                <a:gd name="f27" fmla="*/ 1823315 f18 1"/>
                <a:gd name="f28" fmla="*/ 1586284 f17 1"/>
                <a:gd name="f29" fmla="*/ f19 1 f2"/>
                <a:gd name="f30" fmla="*/ f22 1 1823315"/>
                <a:gd name="f31" fmla="*/ f23 1 1586284"/>
                <a:gd name="f32" fmla="*/ f24 1 1823315"/>
                <a:gd name="f33" fmla="*/ f25 1 1586284"/>
                <a:gd name="f34" fmla="*/ f26 1 1823315"/>
                <a:gd name="f35" fmla="*/ f27 1 1823315"/>
                <a:gd name="f36" fmla="*/ f28 1 1586284"/>
                <a:gd name="f37" fmla="*/ f5 1 f20"/>
                <a:gd name="f38" fmla="*/ f6 1 f20"/>
                <a:gd name="f39" fmla="*/ f5 1 f21"/>
                <a:gd name="f40" fmla="*/ f7 1 f21"/>
                <a:gd name="f41" fmla="+- f29 0 f1"/>
                <a:gd name="f42" fmla="*/ f30 1 f20"/>
                <a:gd name="f43" fmla="*/ f31 1 f21"/>
                <a:gd name="f44" fmla="*/ f32 1 f20"/>
                <a:gd name="f45" fmla="*/ f33 1 f21"/>
                <a:gd name="f46" fmla="*/ f34 1 f20"/>
                <a:gd name="f47" fmla="*/ f35 1 f20"/>
                <a:gd name="f48" fmla="*/ f36 1 f21"/>
                <a:gd name="f49" fmla="*/ f37 f15 1"/>
                <a:gd name="f50" fmla="*/ f38 f15 1"/>
                <a:gd name="f51" fmla="*/ f40 f16 1"/>
                <a:gd name="f52" fmla="*/ f39 f16 1"/>
                <a:gd name="f53" fmla="*/ f42 f15 1"/>
                <a:gd name="f54" fmla="*/ f43 f16 1"/>
                <a:gd name="f55" fmla="*/ f44 f15 1"/>
                <a:gd name="f56" fmla="*/ f45 f16 1"/>
                <a:gd name="f57" fmla="*/ f46 f15 1"/>
                <a:gd name="f58" fmla="*/ f47 f15 1"/>
                <a:gd name="f59" fmla="*/ f48 f16 1"/>
              </a:gdLst>
              <a:ahLst/>
              <a:cxnLst>
                <a:cxn ang="3cd4">
                  <a:pos x="hc" y="t"/>
                </a:cxn>
                <a:cxn ang="0">
                  <a:pos x="r" y="vc"/>
                </a:cxn>
                <a:cxn ang="cd4">
                  <a:pos x="hc" y="b"/>
                </a:cxn>
                <a:cxn ang="cd2">
                  <a:pos x="l" y="vc"/>
                </a:cxn>
                <a:cxn ang="f41">
                  <a:pos x="f53" y="f54"/>
                </a:cxn>
                <a:cxn ang="f41">
                  <a:pos x="f55" y="f56"/>
                </a:cxn>
                <a:cxn ang="f41">
                  <a:pos x="f57" y="f56"/>
                </a:cxn>
                <a:cxn ang="f41">
                  <a:pos x="f58" y="f54"/>
                </a:cxn>
                <a:cxn ang="f41">
                  <a:pos x="f57" y="f59"/>
                </a:cxn>
                <a:cxn ang="f41">
                  <a:pos x="f55" y="f59"/>
                </a:cxn>
                <a:cxn ang="f41">
                  <a:pos x="f53" y="f54"/>
                </a:cxn>
              </a:cxnLst>
              <a:rect l="f49" t="f52" r="f50" b="f51"/>
              <a:pathLst>
                <a:path w="1823315" h="1586284">
                  <a:moveTo>
                    <a:pt x="f8" y="f5"/>
                  </a:moveTo>
                  <a:lnTo>
                    <a:pt x="f9" y="f10"/>
                  </a:lnTo>
                  <a:lnTo>
                    <a:pt x="f9" y="f11"/>
                  </a:lnTo>
                  <a:lnTo>
                    <a:pt x="f12" y="f7"/>
                  </a:lnTo>
                  <a:lnTo>
                    <a:pt x="f13" y="f11"/>
                  </a:lnTo>
                  <a:lnTo>
                    <a:pt x="f13" y="f10"/>
                  </a:lnTo>
                  <a:lnTo>
                    <a:pt x="f8" y="f5"/>
                  </a:lnTo>
                  <a:close/>
                </a:path>
              </a:pathLst>
            </a:custGeom>
            <a:solidFill>
              <a:srgbClr val="DE5E58"/>
            </a:solidFill>
            <a:ln cap="flat">
              <a:noFill/>
              <a:prstDash val="solid"/>
            </a:ln>
            <a:effectLst/>
            <a:scene3d>
              <a:camera prst="orthographicFront">
                <a:rot lat="0" lon="0" rev="0"/>
              </a:camera>
              <a:lightRig rig="contrasting" dir="t">
                <a:rot lat="0" lon="0" rev="7800000"/>
              </a:lightRig>
            </a:scene3d>
            <a:sp3d>
              <a:bevelT w="139700" h="139700"/>
            </a:sp3d>
          </p:spPr>
          <p:txBody>
            <a:bodyPr vert="horz" wrap="square" lIns="315778" tIns="352711" rIns="315778" bIns="352711" anchor="ctr" anchorCtr="1" compatLnSpc="1">
              <a:noAutofit/>
            </a:bodyPr>
            <a:lstStyle/>
            <a:p>
              <a:pPr marL="0" marR="0" lvl="0" indent="0" algn="ctr" defTabSz="800100" eaLnBrk="1" fontAlgn="auto" latinLnBrk="0" hangingPunct="1">
                <a:lnSpc>
                  <a:spcPct val="90000"/>
                </a:lnSpc>
                <a:spcBef>
                  <a:spcPts val="0"/>
                </a:spcBef>
                <a:spcAft>
                  <a:spcPts val="0"/>
                </a:spcAft>
                <a:buClrTx/>
                <a:buSzTx/>
                <a:buFontTx/>
                <a:buNone/>
                <a:tabLst/>
                <a:defRPr sz="1800" b="0" i="0" u="none" strike="noStrike" kern="0" cap="none" spc="0" baseline="0">
                  <a:solidFill>
                    <a:srgbClr val="000000"/>
                  </a:solidFill>
                  <a:uFillTx/>
                </a:defRPr>
              </a:pPr>
              <a:r>
                <a:rPr kumimoji="0" lang="de-DE" sz="1800" b="0" i="0" u="none" strike="noStrike" kern="0" cap="none" spc="0" normalizeH="0" baseline="0" noProof="0" dirty="0">
                  <a:ln>
                    <a:noFill/>
                  </a:ln>
                  <a:solidFill>
                    <a:srgbClr val="FFFFFF"/>
                  </a:solidFill>
                  <a:effectLst/>
                  <a:uLnTx/>
                  <a:uFillTx/>
                  <a:latin typeface="Calibri" pitchFamily="34"/>
                  <a:cs typeface="Calibri" pitchFamily="34"/>
                </a:rPr>
                <a:t>Wunsch- und Wahlrecht </a:t>
              </a:r>
              <a:r>
                <a:rPr kumimoji="0" lang="de-DE" sz="1600" b="0" i="0" u="none" strike="noStrike" kern="0" cap="none" spc="0" normalizeH="0" baseline="0" noProof="0" dirty="0">
                  <a:ln>
                    <a:noFill/>
                  </a:ln>
                  <a:solidFill>
                    <a:srgbClr val="FFFFFF"/>
                  </a:solidFill>
                  <a:effectLst/>
                  <a:uLnTx/>
                  <a:uFillTx/>
                  <a:latin typeface="Calibri" pitchFamily="34"/>
                  <a:cs typeface="Calibri" pitchFamily="34"/>
                </a:rPr>
                <a:t>§ 5 SGB VIII</a:t>
              </a:r>
            </a:p>
          </p:txBody>
        </p:sp>
        <p:sp>
          <p:nvSpPr>
            <p:cNvPr id="8" name="Rechteck 7">
              <a:extLst>
                <a:ext uri="{FF2B5EF4-FFF2-40B4-BE49-F238E27FC236}">
                  <a16:creationId xmlns:a16="http://schemas.microsoft.com/office/drawing/2014/main" id="{97C319F2-683E-4F22-B909-33E69A413E31}"/>
                </a:ext>
              </a:extLst>
            </p:cNvPr>
            <p:cNvSpPr/>
            <p:nvPr/>
          </p:nvSpPr>
          <p:spPr>
            <a:xfrm>
              <a:off x="7109780" y="1671084"/>
              <a:ext cx="2034823" cy="1093988"/>
            </a:xfrm>
            <a:prstGeom prst="rect">
              <a:avLst/>
            </a:prstGeom>
            <a:noFill/>
            <a:ln cap="flat">
              <a:noFill/>
              <a:prstDash val="solid"/>
            </a:ln>
          </p:spPr>
          <p:txBody>
            <a:bodyPr vert="horz" wrap="square" lIns="0" tIns="0" rIns="0" bIns="0" anchor="t" anchorCtr="0" compatLnSpc="1">
              <a:noAutofit/>
            </a:bodyPr>
            <a:lstStyle/>
            <a:p>
              <a:pPr marL="0" marR="0" lvl="0" indent="0" defTabSz="91440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de-DE" sz="1800" b="0" i="0" u="none" strike="noStrike" kern="0" cap="none" spc="0" normalizeH="0" baseline="0" noProof="0">
                <a:ln>
                  <a:noFill/>
                </a:ln>
                <a:solidFill>
                  <a:srgbClr val="000000"/>
                </a:solidFill>
                <a:effectLst/>
                <a:uLnTx/>
                <a:uFillTx/>
                <a:latin typeface="Calibri"/>
              </a:endParaRPr>
            </a:p>
          </p:txBody>
        </p:sp>
        <p:sp>
          <p:nvSpPr>
            <p:cNvPr id="9" name="Freihandform: Form 8">
              <a:extLst>
                <a:ext uri="{FF2B5EF4-FFF2-40B4-BE49-F238E27FC236}">
                  <a16:creationId xmlns:a16="http://schemas.microsoft.com/office/drawing/2014/main" id="{44FB0C1A-7B0F-4BAE-82E3-1849CD7FB2C0}"/>
                </a:ext>
              </a:extLst>
            </p:cNvPr>
            <p:cNvSpPr/>
            <p:nvPr/>
          </p:nvSpPr>
          <p:spPr>
            <a:xfrm>
              <a:off x="3761795" y="1306421"/>
              <a:ext cx="1594704" cy="1823313"/>
            </a:xfrm>
            <a:custGeom>
              <a:avLst/>
              <a:gdLst>
                <a:gd name="f0" fmla="val 10800000"/>
                <a:gd name="f1" fmla="val 5400000"/>
                <a:gd name="f2" fmla="val 180"/>
                <a:gd name="f3" fmla="val w"/>
                <a:gd name="f4" fmla="val h"/>
                <a:gd name="f5" fmla="val 0"/>
                <a:gd name="f6" fmla="val 1823315"/>
                <a:gd name="f7" fmla="val 1586284"/>
                <a:gd name="f8" fmla="val 911657"/>
                <a:gd name="f9" fmla="val 1823314"/>
                <a:gd name="f10" fmla="val 345017"/>
                <a:gd name="f11" fmla="val 1241267"/>
                <a:gd name="f12" fmla="val 911658"/>
                <a:gd name="f13" fmla="val 1"/>
                <a:gd name="f14" fmla="+- 0 0 -90"/>
                <a:gd name="f15" fmla="*/ f3 1 1823315"/>
                <a:gd name="f16" fmla="*/ f4 1 1586284"/>
                <a:gd name="f17" fmla="+- f7 0 f5"/>
                <a:gd name="f18" fmla="+- f6 0 f5"/>
                <a:gd name="f19" fmla="*/ f14 f0 1"/>
                <a:gd name="f20" fmla="*/ f18 1 1823315"/>
                <a:gd name="f21" fmla="*/ f17 1 1586284"/>
                <a:gd name="f22" fmla="*/ 0 f18 1"/>
                <a:gd name="f23" fmla="*/ 793142 f17 1"/>
                <a:gd name="f24" fmla="*/ 396571 f18 1"/>
                <a:gd name="f25" fmla="*/ 0 f17 1"/>
                <a:gd name="f26" fmla="*/ 1426744 f18 1"/>
                <a:gd name="f27" fmla="*/ 1823315 f18 1"/>
                <a:gd name="f28" fmla="*/ 1586284 f17 1"/>
                <a:gd name="f29" fmla="*/ f19 1 f2"/>
                <a:gd name="f30" fmla="*/ f22 1 1823315"/>
                <a:gd name="f31" fmla="*/ f23 1 1586284"/>
                <a:gd name="f32" fmla="*/ f24 1 1823315"/>
                <a:gd name="f33" fmla="*/ f25 1 1586284"/>
                <a:gd name="f34" fmla="*/ f26 1 1823315"/>
                <a:gd name="f35" fmla="*/ f27 1 1823315"/>
                <a:gd name="f36" fmla="*/ f28 1 1586284"/>
                <a:gd name="f37" fmla="*/ f5 1 f20"/>
                <a:gd name="f38" fmla="*/ f6 1 f20"/>
                <a:gd name="f39" fmla="*/ f5 1 f21"/>
                <a:gd name="f40" fmla="*/ f7 1 f21"/>
                <a:gd name="f41" fmla="+- f29 0 f1"/>
                <a:gd name="f42" fmla="*/ f30 1 f20"/>
                <a:gd name="f43" fmla="*/ f31 1 f21"/>
                <a:gd name="f44" fmla="*/ f32 1 f20"/>
                <a:gd name="f45" fmla="*/ f33 1 f21"/>
                <a:gd name="f46" fmla="*/ f34 1 f20"/>
                <a:gd name="f47" fmla="*/ f35 1 f20"/>
                <a:gd name="f48" fmla="*/ f36 1 f21"/>
                <a:gd name="f49" fmla="*/ f37 f15 1"/>
                <a:gd name="f50" fmla="*/ f38 f15 1"/>
                <a:gd name="f51" fmla="*/ f40 f16 1"/>
                <a:gd name="f52" fmla="*/ f39 f16 1"/>
                <a:gd name="f53" fmla="*/ f42 f15 1"/>
                <a:gd name="f54" fmla="*/ f43 f16 1"/>
                <a:gd name="f55" fmla="*/ f44 f15 1"/>
                <a:gd name="f56" fmla="*/ f45 f16 1"/>
                <a:gd name="f57" fmla="*/ f46 f15 1"/>
                <a:gd name="f58" fmla="*/ f47 f15 1"/>
                <a:gd name="f59" fmla="*/ f48 f16 1"/>
              </a:gdLst>
              <a:ahLst/>
              <a:cxnLst>
                <a:cxn ang="3cd4">
                  <a:pos x="hc" y="t"/>
                </a:cxn>
                <a:cxn ang="0">
                  <a:pos x="r" y="vc"/>
                </a:cxn>
                <a:cxn ang="cd4">
                  <a:pos x="hc" y="b"/>
                </a:cxn>
                <a:cxn ang="cd2">
                  <a:pos x="l" y="vc"/>
                </a:cxn>
                <a:cxn ang="f41">
                  <a:pos x="f53" y="f54"/>
                </a:cxn>
                <a:cxn ang="f41">
                  <a:pos x="f55" y="f56"/>
                </a:cxn>
                <a:cxn ang="f41">
                  <a:pos x="f57" y="f56"/>
                </a:cxn>
                <a:cxn ang="f41">
                  <a:pos x="f58" y="f54"/>
                </a:cxn>
                <a:cxn ang="f41">
                  <a:pos x="f57" y="f59"/>
                </a:cxn>
                <a:cxn ang="f41">
                  <a:pos x="f55" y="f59"/>
                </a:cxn>
                <a:cxn ang="f41">
                  <a:pos x="f53" y="f54"/>
                </a:cxn>
              </a:cxnLst>
              <a:rect l="f49" t="f52" r="f50" b="f51"/>
              <a:pathLst>
                <a:path w="1823315" h="1586284">
                  <a:moveTo>
                    <a:pt x="f8" y="f5"/>
                  </a:moveTo>
                  <a:lnTo>
                    <a:pt x="f9" y="f10"/>
                  </a:lnTo>
                  <a:lnTo>
                    <a:pt x="f9" y="f11"/>
                  </a:lnTo>
                  <a:lnTo>
                    <a:pt x="f12" y="f7"/>
                  </a:lnTo>
                  <a:lnTo>
                    <a:pt x="f13" y="f11"/>
                  </a:lnTo>
                  <a:lnTo>
                    <a:pt x="f13" y="f10"/>
                  </a:lnTo>
                  <a:lnTo>
                    <a:pt x="f8" y="f5"/>
                  </a:lnTo>
                  <a:close/>
                </a:path>
              </a:pathLst>
            </a:custGeom>
            <a:solidFill>
              <a:srgbClr val="E9BC48"/>
            </a:solidFill>
            <a:ln cap="flat">
              <a:noFill/>
              <a:prstDash val="solid"/>
            </a:ln>
            <a:effectLst/>
            <a:scene3d>
              <a:camera prst="orthographicFront">
                <a:rot lat="0" lon="0" rev="0"/>
              </a:camera>
              <a:lightRig rig="contrasting" dir="t">
                <a:rot lat="0" lon="0" rev="7800000"/>
              </a:lightRig>
            </a:scene3d>
            <a:sp3d>
              <a:bevelT w="139700" h="139700"/>
            </a:sp3d>
          </p:spPr>
          <p:txBody>
            <a:bodyPr vert="horz" wrap="square" lIns="247198" tIns="284131" rIns="247198" bIns="284131" anchor="ctr" anchorCtr="1" compatLnSpc="1">
              <a:noAutofit/>
            </a:bodyPr>
            <a:lstStyle/>
            <a:p>
              <a:pPr marL="0" marR="0" lvl="0" indent="0" algn="ctr" defTabSz="800100" eaLnBrk="1" fontAlgn="auto" latinLnBrk="0" hangingPunct="1">
                <a:spcBef>
                  <a:spcPts val="0"/>
                </a:spcBef>
                <a:spcAft>
                  <a:spcPts val="0"/>
                </a:spcAft>
                <a:buClrTx/>
                <a:buSzTx/>
                <a:buFontTx/>
                <a:buNone/>
                <a:tabLst/>
                <a:defRPr sz="1800" b="0" i="0" u="none" strike="noStrike" kern="0" cap="none" spc="0" baseline="0">
                  <a:solidFill>
                    <a:srgbClr val="000000"/>
                  </a:solidFill>
                  <a:uFillTx/>
                </a:defRPr>
              </a:pPr>
              <a:r>
                <a:rPr kumimoji="0" lang="de-DE" sz="1800" b="0" i="0" u="none" strike="noStrike" kern="0" cap="none" spc="0" normalizeH="0" baseline="0" noProof="0" dirty="0">
                  <a:ln>
                    <a:noFill/>
                  </a:ln>
                  <a:solidFill>
                    <a:srgbClr val="FFFFFF"/>
                  </a:solidFill>
                  <a:effectLst/>
                  <a:uLnTx/>
                  <a:uFillTx/>
                  <a:latin typeface="Calibri" pitchFamily="34"/>
                  <a:cs typeface="Calibri" pitchFamily="34"/>
                </a:rPr>
                <a:t>Beteiligung v. Kindern + Jugendliche</a:t>
              </a:r>
            </a:p>
            <a:p>
              <a:pPr marL="0" marR="0" lvl="0" indent="0" algn="ctr" defTabSz="800100" eaLnBrk="1" fontAlgn="auto" latinLnBrk="0" hangingPunct="1">
                <a:spcBef>
                  <a:spcPts val="0"/>
                </a:spcBef>
                <a:spcAft>
                  <a:spcPts val="0"/>
                </a:spcAft>
                <a:buClrTx/>
                <a:buSzTx/>
                <a:buFontTx/>
                <a:buNone/>
                <a:tabLst/>
                <a:defRPr sz="1800" b="0" i="0" u="none" strike="noStrike" kern="0" cap="none" spc="0" baseline="0">
                  <a:solidFill>
                    <a:srgbClr val="000000"/>
                  </a:solidFill>
                  <a:uFillTx/>
                </a:defRPr>
              </a:pPr>
              <a:r>
                <a:rPr kumimoji="0" lang="de-DE" sz="1600" b="0" i="0" u="none" strike="noStrike" kern="0" cap="none" spc="0" normalizeH="0" baseline="0" noProof="0" dirty="0">
                  <a:ln>
                    <a:noFill/>
                  </a:ln>
                  <a:solidFill>
                    <a:srgbClr val="FFFFFF"/>
                  </a:solidFill>
                  <a:effectLst/>
                  <a:uLnTx/>
                  <a:uFillTx/>
                  <a:latin typeface="Calibri" pitchFamily="34"/>
                  <a:cs typeface="Calibri" pitchFamily="34"/>
                </a:rPr>
                <a:t>§ 8 SGB VIII</a:t>
              </a:r>
            </a:p>
          </p:txBody>
        </p:sp>
        <p:sp>
          <p:nvSpPr>
            <p:cNvPr id="10" name="Freihandform: Form 9">
              <a:extLst>
                <a:ext uri="{FF2B5EF4-FFF2-40B4-BE49-F238E27FC236}">
                  <a16:creationId xmlns:a16="http://schemas.microsoft.com/office/drawing/2014/main" id="{4051A27D-125E-45B2-9F6E-87E3D7206057}"/>
                </a:ext>
              </a:extLst>
            </p:cNvPr>
            <p:cNvSpPr/>
            <p:nvPr/>
          </p:nvSpPr>
          <p:spPr>
            <a:xfrm>
              <a:off x="6382136" y="2844515"/>
              <a:ext cx="1668377" cy="1823313"/>
            </a:xfrm>
            <a:custGeom>
              <a:avLst/>
              <a:gdLst>
                <a:gd name="f0" fmla="val 10800000"/>
                <a:gd name="f1" fmla="val 5400000"/>
                <a:gd name="f2" fmla="val 180"/>
                <a:gd name="f3" fmla="val w"/>
                <a:gd name="f4" fmla="val h"/>
                <a:gd name="f5" fmla="val 0"/>
                <a:gd name="f6" fmla="val 1823315"/>
                <a:gd name="f7" fmla="val 1586284"/>
                <a:gd name="f8" fmla="val 911657"/>
                <a:gd name="f9" fmla="val 1823314"/>
                <a:gd name="f10" fmla="val 345017"/>
                <a:gd name="f11" fmla="val 1241267"/>
                <a:gd name="f12" fmla="val 911658"/>
                <a:gd name="f13" fmla="val 1"/>
                <a:gd name="f14" fmla="+- 0 0 -90"/>
                <a:gd name="f15" fmla="*/ f3 1 1823315"/>
                <a:gd name="f16" fmla="*/ f4 1 1586284"/>
                <a:gd name="f17" fmla="+- f7 0 f5"/>
                <a:gd name="f18" fmla="+- f6 0 f5"/>
                <a:gd name="f19" fmla="*/ f14 f0 1"/>
                <a:gd name="f20" fmla="*/ f18 1 1823315"/>
                <a:gd name="f21" fmla="*/ f17 1 1586284"/>
                <a:gd name="f22" fmla="*/ 0 f18 1"/>
                <a:gd name="f23" fmla="*/ 793142 f17 1"/>
                <a:gd name="f24" fmla="*/ 396571 f18 1"/>
                <a:gd name="f25" fmla="*/ 0 f17 1"/>
                <a:gd name="f26" fmla="*/ 1426744 f18 1"/>
                <a:gd name="f27" fmla="*/ 1823315 f18 1"/>
                <a:gd name="f28" fmla="*/ 1586284 f17 1"/>
                <a:gd name="f29" fmla="*/ f19 1 f2"/>
                <a:gd name="f30" fmla="*/ f22 1 1823315"/>
                <a:gd name="f31" fmla="*/ f23 1 1586284"/>
                <a:gd name="f32" fmla="*/ f24 1 1823315"/>
                <a:gd name="f33" fmla="*/ f25 1 1586284"/>
                <a:gd name="f34" fmla="*/ f26 1 1823315"/>
                <a:gd name="f35" fmla="*/ f27 1 1823315"/>
                <a:gd name="f36" fmla="*/ f28 1 1586284"/>
                <a:gd name="f37" fmla="*/ f5 1 f20"/>
                <a:gd name="f38" fmla="*/ f6 1 f20"/>
                <a:gd name="f39" fmla="*/ f5 1 f21"/>
                <a:gd name="f40" fmla="*/ f7 1 f21"/>
                <a:gd name="f41" fmla="+- f29 0 f1"/>
                <a:gd name="f42" fmla="*/ f30 1 f20"/>
                <a:gd name="f43" fmla="*/ f31 1 f21"/>
                <a:gd name="f44" fmla="*/ f32 1 f20"/>
                <a:gd name="f45" fmla="*/ f33 1 f21"/>
                <a:gd name="f46" fmla="*/ f34 1 f20"/>
                <a:gd name="f47" fmla="*/ f35 1 f20"/>
                <a:gd name="f48" fmla="*/ f36 1 f21"/>
                <a:gd name="f49" fmla="*/ f37 f15 1"/>
                <a:gd name="f50" fmla="*/ f38 f15 1"/>
                <a:gd name="f51" fmla="*/ f40 f16 1"/>
                <a:gd name="f52" fmla="*/ f39 f16 1"/>
                <a:gd name="f53" fmla="*/ f42 f15 1"/>
                <a:gd name="f54" fmla="*/ f43 f16 1"/>
                <a:gd name="f55" fmla="*/ f44 f15 1"/>
                <a:gd name="f56" fmla="*/ f45 f16 1"/>
                <a:gd name="f57" fmla="*/ f46 f15 1"/>
                <a:gd name="f58" fmla="*/ f47 f15 1"/>
                <a:gd name="f59" fmla="*/ f48 f16 1"/>
              </a:gdLst>
              <a:ahLst/>
              <a:cxnLst>
                <a:cxn ang="3cd4">
                  <a:pos x="hc" y="t"/>
                </a:cxn>
                <a:cxn ang="0">
                  <a:pos x="r" y="vc"/>
                </a:cxn>
                <a:cxn ang="cd4">
                  <a:pos x="hc" y="b"/>
                </a:cxn>
                <a:cxn ang="cd2">
                  <a:pos x="l" y="vc"/>
                </a:cxn>
                <a:cxn ang="f41">
                  <a:pos x="f53" y="f54"/>
                </a:cxn>
                <a:cxn ang="f41">
                  <a:pos x="f55" y="f56"/>
                </a:cxn>
                <a:cxn ang="f41">
                  <a:pos x="f57" y="f56"/>
                </a:cxn>
                <a:cxn ang="f41">
                  <a:pos x="f58" y="f54"/>
                </a:cxn>
                <a:cxn ang="f41">
                  <a:pos x="f57" y="f59"/>
                </a:cxn>
                <a:cxn ang="f41">
                  <a:pos x="f55" y="f59"/>
                </a:cxn>
                <a:cxn ang="f41">
                  <a:pos x="f53" y="f54"/>
                </a:cxn>
              </a:cxnLst>
              <a:rect l="f49" t="f52" r="f50" b="f51"/>
              <a:pathLst>
                <a:path w="1823315" h="1586284">
                  <a:moveTo>
                    <a:pt x="f8" y="f5"/>
                  </a:moveTo>
                  <a:lnTo>
                    <a:pt x="f9" y="f10"/>
                  </a:lnTo>
                  <a:lnTo>
                    <a:pt x="f9" y="f11"/>
                  </a:lnTo>
                  <a:lnTo>
                    <a:pt x="f12" y="f7"/>
                  </a:lnTo>
                  <a:lnTo>
                    <a:pt x="f13" y="f11"/>
                  </a:lnTo>
                  <a:lnTo>
                    <a:pt x="f13" y="f10"/>
                  </a:lnTo>
                  <a:lnTo>
                    <a:pt x="f8" y="f5"/>
                  </a:lnTo>
                  <a:close/>
                </a:path>
              </a:pathLst>
            </a:custGeom>
            <a:solidFill>
              <a:srgbClr val="00519E"/>
            </a:solidFill>
            <a:ln cap="flat">
              <a:noFill/>
              <a:prstDash val="solid"/>
            </a:ln>
            <a:effectLst/>
            <a:scene3d>
              <a:camera prst="orthographicFront">
                <a:rot lat="0" lon="0" rev="0"/>
              </a:camera>
              <a:lightRig rig="contrasting" dir="t">
                <a:rot lat="0" lon="0" rev="7800000"/>
              </a:lightRig>
            </a:scene3d>
            <a:sp3d>
              <a:bevelT w="139700" h="139700"/>
            </a:sp3d>
          </p:spPr>
          <p:txBody>
            <a:bodyPr vert="horz" wrap="square" lIns="315778" tIns="352711" rIns="315778" bIns="352711" anchor="ctr" anchorCtr="1" compatLnSpc="1">
              <a:noAutofit/>
            </a:bodyPr>
            <a:lstStyle/>
            <a:p>
              <a:pPr algn="ctr" defTabSz="800100">
                <a:lnSpc>
                  <a:spcPct val="90000"/>
                </a:lnSpc>
              </a:pPr>
              <a:r>
                <a:rPr lang="de-DE" kern="0" dirty="0">
                  <a:solidFill>
                    <a:srgbClr val="FFFFFF"/>
                  </a:solidFill>
                  <a:latin typeface="Calibri" pitchFamily="34"/>
                  <a:cs typeface="Calibri" pitchFamily="34"/>
                </a:rPr>
                <a:t>Neue Hilfen + Wunsch- und Wahlrecht</a:t>
              </a:r>
            </a:p>
          </p:txBody>
        </p:sp>
        <p:sp>
          <p:nvSpPr>
            <p:cNvPr id="11" name="Rechteck 10">
              <a:extLst>
                <a:ext uri="{FF2B5EF4-FFF2-40B4-BE49-F238E27FC236}">
                  <a16:creationId xmlns:a16="http://schemas.microsoft.com/office/drawing/2014/main" id="{1CCBF6EB-4DB1-496A-82A0-B14556299162}"/>
                </a:ext>
              </a:extLst>
            </p:cNvPr>
            <p:cNvSpPr/>
            <p:nvPr/>
          </p:nvSpPr>
          <p:spPr>
            <a:xfrm>
              <a:off x="2580665" y="3493748"/>
              <a:ext cx="1969178" cy="1093988"/>
            </a:xfrm>
            <a:prstGeom prst="rect">
              <a:avLst/>
            </a:prstGeom>
            <a:noFill/>
            <a:ln cap="flat">
              <a:noFill/>
              <a:prstDash val="solid"/>
            </a:ln>
          </p:spPr>
          <p:txBody>
            <a:bodyPr vert="horz" wrap="square" lIns="0" tIns="0" rIns="0" bIns="0" anchor="t" anchorCtr="0" compatLnSpc="1">
              <a:noAutofit/>
            </a:bodyPr>
            <a:lstStyle/>
            <a:p>
              <a:pPr marL="0" marR="0" lvl="0" indent="0" defTabSz="91440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de-DE" sz="1800" b="0" i="0" u="none" strike="noStrike" kern="0" cap="none" spc="0" normalizeH="0" baseline="0" noProof="0">
                <a:ln>
                  <a:noFill/>
                </a:ln>
                <a:solidFill>
                  <a:srgbClr val="000000"/>
                </a:solidFill>
                <a:effectLst/>
                <a:uLnTx/>
                <a:uFillTx/>
                <a:latin typeface="Calibri"/>
              </a:endParaRPr>
            </a:p>
          </p:txBody>
        </p:sp>
        <p:sp>
          <p:nvSpPr>
            <p:cNvPr id="12" name="Freihandform: Form 11">
              <a:extLst>
                <a:ext uri="{FF2B5EF4-FFF2-40B4-BE49-F238E27FC236}">
                  <a16:creationId xmlns:a16="http://schemas.microsoft.com/office/drawing/2014/main" id="{55D6A786-74E0-4F3D-A032-DA69A4B71D32}"/>
                </a:ext>
              </a:extLst>
            </p:cNvPr>
            <p:cNvSpPr/>
            <p:nvPr/>
          </p:nvSpPr>
          <p:spPr>
            <a:xfrm>
              <a:off x="4587728" y="2863589"/>
              <a:ext cx="1675545" cy="1823313"/>
            </a:xfrm>
            <a:custGeom>
              <a:avLst/>
              <a:gdLst>
                <a:gd name="f0" fmla="val 10800000"/>
                <a:gd name="f1" fmla="val 5400000"/>
                <a:gd name="f2" fmla="val 180"/>
                <a:gd name="f3" fmla="val w"/>
                <a:gd name="f4" fmla="val h"/>
                <a:gd name="f5" fmla="val 0"/>
                <a:gd name="f6" fmla="val 1823315"/>
                <a:gd name="f7" fmla="val 1586284"/>
                <a:gd name="f8" fmla="val 911657"/>
                <a:gd name="f9" fmla="val 1823314"/>
                <a:gd name="f10" fmla="val 345017"/>
                <a:gd name="f11" fmla="val 1241267"/>
                <a:gd name="f12" fmla="val 911658"/>
                <a:gd name="f13" fmla="val 1"/>
                <a:gd name="f14" fmla="+- 0 0 -90"/>
                <a:gd name="f15" fmla="*/ f3 1 1823315"/>
                <a:gd name="f16" fmla="*/ f4 1 1586284"/>
                <a:gd name="f17" fmla="+- f7 0 f5"/>
                <a:gd name="f18" fmla="+- f6 0 f5"/>
                <a:gd name="f19" fmla="*/ f14 f0 1"/>
                <a:gd name="f20" fmla="*/ f18 1 1823315"/>
                <a:gd name="f21" fmla="*/ f17 1 1586284"/>
                <a:gd name="f22" fmla="*/ 0 f18 1"/>
                <a:gd name="f23" fmla="*/ 793142 f17 1"/>
                <a:gd name="f24" fmla="*/ 396571 f18 1"/>
                <a:gd name="f25" fmla="*/ 0 f17 1"/>
                <a:gd name="f26" fmla="*/ 1426744 f18 1"/>
                <a:gd name="f27" fmla="*/ 1823315 f18 1"/>
                <a:gd name="f28" fmla="*/ 1586284 f17 1"/>
                <a:gd name="f29" fmla="*/ f19 1 f2"/>
                <a:gd name="f30" fmla="*/ f22 1 1823315"/>
                <a:gd name="f31" fmla="*/ f23 1 1586284"/>
                <a:gd name="f32" fmla="*/ f24 1 1823315"/>
                <a:gd name="f33" fmla="*/ f25 1 1586284"/>
                <a:gd name="f34" fmla="*/ f26 1 1823315"/>
                <a:gd name="f35" fmla="*/ f27 1 1823315"/>
                <a:gd name="f36" fmla="*/ f28 1 1586284"/>
                <a:gd name="f37" fmla="*/ f5 1 f20"/>
                <a:gd name="f38" fmla="*/ f6 1 f20"/>
                <a:gd name="f39" fmla="*/ f5 1 f21"/>
                <a:gd name="f40" fmla="*/ f7 1 f21"/>
                <a:gd name="f41" fmla="+- f29 0 f1"/>
                <a:gd name="f42" fmla="*/ f30 1 f20"/>
                <a:gd name="f43" fmla="*/ f31 1 f21"/>
                <a:gd name="f44" fmla="*/ f32 1 f20"/>
                <a:gd name="f45" fmla="*/ f33 1 f21"/>
                <a:gd name="f46" fmla="*/ f34 1 f20"/>
                <a:gd name="f47" fmla="*/ f35 1 f20"/>
                <a:gd name="f48" fmla="*/ f36 1 f21"/>
                <a:gd name="f49" fmla="*/ f37 f15 1"/>
                <a:gd name="f50" fmla="*/ f38 f15 1"/>
                <a:gd name="f51" fmla="*/ f40 f16 1"/>
                <a:gd name="f52" fmla="*/ f39 f16 1"/>
                <a:gd name="f53" fmla="*/ f42 f15 1"/>
                <a:gd name="f54" fmla="*/ f43 f16 1"/>
                <a:gd name="f55" fmla="*/ f44 f15 1"/>
                <a:gd name="f56" fmla="*/ f45 f16 1"/>
                <a:gd name="f57" fmla="*/ f46 f15 1"/>
                <a:gd name="f58" fmla="*/ f47 f15 1"/>
                <a:gd name="f59" fmla="*/ f48 f16 1"/>
              </a:gdLst>
              <a:ahLst/>
              <a:cxnLst>
                <a:cxn ang="3cd4">
                  <a:pos x="hc" y="t"/>
                </a:cxn>
                <a:cxn ang="0">
                  <a:pos x="r" y="vc"/>
                </a:cxn>
                <a:cxn ang="cd4">
                  <a:pos x="hc" y="b"/>
                </a:cxn>
                <a:cxn ang="cd2">
                  <a:pos x="l" y="vc"/>
                </a:cxn>
                <a:cxn ang="f41">
                  <a:pos x="f53" y="f54"/>
                </a:cxn>
                <a:cxn ang="f41">
                  <a:pos x="f55" y="f56"/>
                </a:cxn>
                <a:cxn ang="f41">
                  <a:pos x="f57" y="f56"/>
                </a:cxn>
                <a:cxn ang="f41">
                  <a:pos x="f58" y="f54"/>
                </a:cxn>
                <a:cxn ang="f41">
                  <a:pos x="f57" y="f59"/>
                </a:cxn>
                <a:cxn ang="f41">
                  <a:pos x="f55" y="f59"/>
                </a:cxn>
                <a:cxn ang="f41">
                  <a:pos x="f53" y="f54"/>
                </a:cxn>
              </a:cxnLst>
              <a:rect l="f49" t="f52" r="f50" b="f51"/>
              <a:pathLst>
                <a:path w="1823315" h="1586284">
                  <a:moveTo>
                    <a:pt x="f8" y="f5"/>
                  </a:moveTo>
                  <a:lnTo>
                    <a:pt x="f9" y="f10"/>
                  </a:lnTo>
                  <a:lnTo>
                    <a:pt x="f9" y="f11"/>
                  </a:lnTo>
                  <a:lnTo>
                    <a:pt x="f12" y="f7"/>
                  </a:lnTo>
                  <a:lnTo>
                    <a:pt x="f13" y="f11"/>
                  </a:lnTo>
                  <a:lnTo>
                    <a:pt x="f13" y="f10"/>
                  </a:lnTo>
                  <a:lnTo>
                    <a:pt x="f8" y="f5"/>
                  </a:lnTo>
                  <a:close/>
                </a:path>
              </a:pathLst>
            </a:custGeom>
            <a:solidFill>
              <a:srgbClr val="E9BC48"/>
            </a:solidFill>
            <a:ln w="38103" cap="flat">
              <a:solidFill>
                <a:srgbClr val="FF0000"/>
              </a:solidFill>
              <a:prstDash val="solid"/>
              <a:miter/>
            </a:ln>
            <a:effectLst/>
            <a:scene3d>
              <a:camera prst="orthographicFront">
                <a:rot lat="0" lon="0" rev="0"/>
              </a:camera>
              <a:lightRig rig="contrasting" dir="t">
                <a:rot lat="0" lon="0" rev="7800000"/>
              </a:lightRig>
            </a:scene3d>
            <a:sp3d>
              <a:bevelT w="139700" h="139700"/>
            </a:sp3d>
          </p:spPr>
          <p:txBody>
            <a:bodyPr vert="horz" wrap="square" lIns="247198" tIns="284131" rIns="247198" bIns="284131" anchor="ctr" anchorCtr="1" compatLnSpc="1">
              <a:noAutofit/>
            </a:bodyPr>
            <a:lstStyle/>
            <a:p>
              <a:pPr marL="0" marR="0" lvl="0" indent="0" algn="ctr" defTabSz="800100" eaLnBrk="1" fontAlgn="auto" latinLnBrk="0" hangingPunct="1">
                <a:lnSpc>
                  <a:spcPct val="90000"/>
                </a:lnSpc>
                <a:spcBef>
                  <a:spcPts val="0"/>
                </a:spcBef>
                <a:spcAft>
                  <a:spcPts val="800"/>
                </a:spcAft>
                <a:buClrTx/>
                <a:buSzTx/>
                <a:buFontTx/>
                <a:buNone/>
                <a:tabLst/>
                <a:defRPr sz="1800" b="0" i="0" u="none" strike="noStrike" kern="0" cap="none" spc="0" baseline="0">
                  <a:solidFill>
                    <a:srgbClr val="000000"/>
                  </a:solidFill>
                  <a:uFillTx/>
                </a:defRPr>
              </a:pPr>
              <a:r>
                <a:rPr kumimoji="0" lang="de-DE" sz="1800" b="1" i="0" u="none" strike="noStrike" kern="0" cap="none" spc="0" normalizeH="0" baseline="0" noProof="0" dirty="0">
                  <a:ln>
                    <a:noFill/>
                  </a:ln>
                  <a:solidFill>
                    <a:srgbClr val="08529E"/>
                  </a:solidFill>
                  <a:effectLst/>
                  <a:uLnTx/>
                  <a:uFillTx/>
                  <a:latin typeface="Calibri" pitchFamily="34"/>
                  <a:cs typeface="Calibri" pitchFamily="34"/>
                </a:rPr>
                <a:t>Umgang + </a:t>
              </a:r>
              <a:r>
                <a:rPr kumimoji="0" lang="de-DE" sz="1800" b="1" i="0" u="none" strike="noStrike" kern="0" cap="none" spc="0" normalizeH="0" baseline="0" noProof="0" dirty="0" err="1">
                  <a:ln>
                    <a:noFill/>
                  </a:ln>
                  <a:solidFill>
                    <a:srgbClr val="08529E"/>
                  </a:solidFill>
                  <a:effectLst/>
                  <a:uLnTx/>
                  <a:uFillTx/>
                  <a:latin typeface="Calibri" pitchFamily="34"/>
                  <a:cs typeface="Calibri" pitchFamily="34"/>
                </a:rPr>
                <a:t>Kommuni</a:t>
              </a:r>
              <a:r>
                <a:rPr kumimoji="0" lang="de-DE" sz="1800" b="1" i="0" u="none" strike="noStrike" kern="0" cap="none" spc="0" normalizeH="0" baseline="0" noProof="0" dirty="0">
                  <a:ln>
                    <a:noFill/>
                  </a:ln>
                  <a:solidFill>
                    <a:srgbClr val="08529E"/>
                  </a:solidFill>
                  <a:effectLst/>
                  <a:uLnTx/>
                  <a:uFillTx/>
                  <a:latin typeface="Calibri" pitchFamily="34"/>
                  <a:cs typeface="Calibri" pitchFamily="34"/>
                </a:rPr>
                <a:t>-kation mit </a:t>
              </a:r>
              <a:r>
                <a:rPr kumimoji="0" lang="de-DE" sz="1800" b="1" i="0" u="none" strike="noStrike" kern="0" cap="none" spc="0" normalizeH="0" baseline="0" noProof="0" dirty="0" err="1">
                  <a:ln>
                    <a:noFill/>
                  </a:ln>
                  <a:solidFill>
                    <a:srgbClr val="08529E"/>
                  </a:solidFill>
                  <a:effectLst/>
                  <a:uLnTx/>
                  <a:uFillTx/>
                  <a:latin typeface="Calibri" pitchFamily="34"/>
                  <a:cs typeface="Calibri" pitchFamily="34"/>
                </a:rPr>
                <a:t>SoA</a:t>
              </a:r>
              <a:r>
                <a:rPr kumimoji="0" lang="de-DE" sz="1800" b="1" i="0" u="none" strike="noStrike" kern="0" cap="none" spc="0" normalizeH="0" baseline="0" noProof="0" dirty="0">
                  <a:ln>
                    <a:noFill/>
                  </a:ln>
                  <a:solidFill>
                    <a:srgbClr val="08529E"/>
                  </a:solidFill>
                  <a:effectLst/>
                  <a:uLnTx/>
                  <a:uFillTx/>
                  <a:latin typeface="Calibri" pitchFamily="34"/>
                  <a:cs typeface="Calibri" pitchFamily="34"/>
                </a:rPr>
                <a:t> d. ASD</a:t>
              </a:r>
            </a:p>
          </p:txBody>
        </p:sp>
        <p:sp>
          <p:nvSpPr>
            <p:cNvPr id="13" name="Freihandform: Form 12">
              <a:extLst>
                <a:ext uri="{FF2B5EF4-FFF2-40B4-BE49-F238E27FC236}">
                  <a16:creationId xmlns:a16="http://schemas.microsoft.com/office/drawing/2014/main" id="{B698A7D3-9278-4833-92A7-997A29178BFA}"/>
                </a:ext>
              </a:extLst>
            </p:cNvPr>
            <p:cNvSpPr/>
            <p:nvPr/>
          </p:nvSpPr>
          <p:spPr>
            <a:xfrm>
              <a:off x="5475363" y="4401683"/>
              <a:ext cx="1586282" cy="1823313"/>
            </a:xfrm>
            <a:custGeom>
              <a:avLst/>
              <a:gdLst>
                <a:gd name="f0" fmla="val 10800000"/>
                <a:gd name="f1" fmla="val 5400000"/>
                <a:gd name="f2" fmla="val 180"/>
                <a:gd name="f3" fmla="val w"/>
                <a:gd name="f4" fmla="val h"/>
                <a:gd name="f5" fmla="val 0"/>
                <a:gd name="f6" fmla="val 1823315"/>
                <a:gd name="f7" fmla="val 1586284"/>
                <a:gd name="f8" fmla="val 911657"/>
                <a:gd name="f9" fmla="val 1823314"/>
                <a:gd name="f10" fmla="val 345017"/>
                <a:gd name="f11" fmla="val 1241267"/>
                <a:gd name="f12" fmla="val 911658"/>
                <a:gd name="f13" fmla="val 1"/>
                <a:gd name="f14" fmla="+- 0 0 -90"/>
                <a:gd name="f15" fmla="*/ f3 1 1823315"/>
                <a:gd name="f16" fmla="*/ f4 1 1586284"/>
                <a:gd name="f17" fmla="+- f7 0 f5"/>
                <a:gd name="f18" fmla="+- f6 0 f5"/>
                <a:gd name="f19" fmla="*/ f14 f0 1"/>
                <a:gd name="f20" fmla="*/ f18 1 1823315"/>
                <a:gd name="f21" fmla="*/ f17 1 1586284"/>
                <a:gd name="f22" fmla="*/ 0 f18 1"/>
                <a:gd name="f23" fmla="*/ 793142 f17 1"/>
                <a:gd name="f24" fmla="*/ 396571 f18 1"/>
                <a:gd name="f25" fmla="*/ 0 f17 1"/>
                <a:gd name="f26" fmla="*/ 1426744 f18 1"/>
                <a:gd name="f27" fmla="*/ 1823315 f18 1"/>
                <a:gd name="f28" fmla="*/ 1586284 f17 1"/>
                <a:gd name="f29" fmla="*/ f19 1 f2"/>
                <a:gd name="f30" fmla="*/ f22 1 1823315"/>
                <a:gd name="f31" fmla="*/ f23 1 1586284"/>
                <a:gd name="f32" fmla="*/ f24 1 1823315"/>
                <a:gd name="f33" fmla="*/ f25 1 1586284"/>
                <a:gd name="f34" fmla="*/ f26 1 1823315"/>
                <a:gd name="f35" fmla="*/ f27 1 1823315"/>
                <a:gd name="f36" fmla="*/ f28 1 1586284"/>
                <a:gd name="f37" fmla="*/ f5 1 f20"/>
                <a:gd name="f38" fmla="*/ f6 1 f20"/>
                <a:gd name="f39" fmla="*/ f5 1 f21"/>
                <a:gd name="f40" fmla="*/ f7 1 f21"/>
                <a:gd name="f41" fmla="+- f29 0 f1"/>
                <a:gd name="f42" fmla="*/ f30 1 f20"/>
                <a:gd name="f43" fmla="*/ f31 1 f21"/>
                <a:gd name="f44" fmla="*/ f32 1 f20"/>
                <a:gd name="f45" fmla="*/ f33 1 f21"/>
                <a:gd name="f46" fmla="*/ f34 1 f20"/>
                <a:gd name="f47" fmla="*/ f35 1 f20"/>
                <a:gd name="f48" fmla="*/ f36 1 f21"/>
                <a:gd name="f49" fmla="*/ f37 f15 1"/>
                <a:gd name="f50" fmla="*/ f38 f15 1"/>
                <a:gd name="f51" fmla="*/ f40 f16 1"/>
                <a:gd name="f52" fmla="*/ f39 f16 1"/>
                <a:gd name="f53" fmla="*/ f42 f15 1"/>
                <a:gd name="f54" fmla="*/ f43 f16 1"/>
                <a:gd name="f55" fmla="*/ f44 f15 1"/>
                <a:gd name="f56" fmla="*/ f45 f16 1"/>
                <a:gd name="f57" fmla="*/ f46 f15 1"/>
                <a:gd name="f58" fmla="*/ f47 f15 1"/>
                <a:gd name="f59" fmla="*/ f48 f16 1"/>
              </a:gdLst>
              <a:ahLst/>
              <a:cxnLst>
                <a:cxn ang="3cd4">
                  <a:pos x="hc" y="t"/>
                </a:cxn>
                <a:cxn ang="0">
                  <a:pos x="r" y="vc"/>
                </a:cxn>
                <a:cxn ang="cd4">
                  <a:pos x="hc" y="b"/>
                </a:cxn>
                <a:cxn ang="cd2">
                  <a:pos x="l" y="vc"/>
                </a:cxn>
                <a:cxn ang="f41">
                  <a:pos x="f53" y="f54"/>
                </a:cxn>
                <a:cxn ang="f41">
                  <a:pos x="f55" y="f56"/>
                </a:cxn>
                <a:cxn ang="f41">
                  <a:pos x="f57" y="f56"/>
                </a:cxn>
                <a:cxn ang="f41">
                  <a:pos x="f58" y="f54"/>
                </a:cxn>
                <a:cxn ang="f41">
                  <a:pos x="f57" y="f59"/>
                </a:cxn>
                <a:cxn ang="f41">
                  <a:pos x="f55" y="f59"/>
                </a:cxn>
                <a:cxn ang="f41">
                  <a:pos x="f53" y="f54"/>
                </a:cxn>
              </a:cxnLst>
              <a:rect l="f49" t="f52" r="f50" b="f51"/>
              <a:pathLst>
                <a:path w="1823315" h="1586284">
                  <a:moveTo>
                    <a:pt x="f8" y="f5"/>
                  </a:moveTo>
                  <a:lnTo>
                    <a:pt x="f9" y="f10"/>
                  </a:lnTo>
                  <a:lnTo>
                    <a:pt x="f9" y="f11"/>
                  </a:lnTo>
                  <a:lnTo>
                    <a:pt x="f12" y="f7"/>
                  </a:lnTo>
                  <a:lnTo>
                    <a:pt x="f13" y="f11"/>
                  </a:lnTo>
                  <a:lnTo>
                    <a:pt x="f13" y="f10"/>
                  </a:lnTo>
                  <a:lnTo>
                    <a:pt x="f8" y="f5"/>
                  </a:lnTo>
                  <a:close/>
                </a:path>
              </a:pathLst>
            </a:custGeom>
            <a:solidFill>
              <a:srgbClr val="00519E"/>
            </a:solidFill>
            <a:ln w="25402" cap="flat">
              <a:solidFill>
                <a:srgbClr val="FFFFFF"/>
              </a:solidFill>
              <a:prstDash val="solid"/>
              <a:miter/>
            </a:ln>
          </p:spPr>
          <p:txBody>
            <a:bodyPr vert="horz" wrap="square" lIns="353872" tIns="390814" rIns="353872" bIns="390814" anchor="ctr" anchorCtr="1" compatLnSpc="1">
              <a:noAutofit/>
            </a:bodyPr>
            <a:lstStyle/>
            <a:p>
              <a:pPr marL="0" marR="0" lvl="0" indent="0" algn="ctr" defTabSz="1244598" eaLnBrk="1" fontAlgn="auto" latinLnBrk="0" hangingPunct="1">
                <a:lnSpc>
                  <a:spcPct val="90000"/>
                </a:lnSpc>
                <a:spcBef>
                  <a:spcPts val="0"/>
                </a:spcBef>
                <a:spcAft>
                  <a:spcPts val="1200"/>
                </a:spcAft>
                <a:buClrTx/>
                <a:buSzTx/>
                <a:buFontTx/>
                <a:buNone/>
                <a:tabLst/>
                <a:defRPr sz="1800" b="0" i="0" u="none" strike="noStrike" kern="0" cap="none" spc="0" baseline="0">
                  <a:solidFill>
                    <a:srgbClr val="000000"/>
                  </a:solidFill>
                  <a:uFillTx/>
                </a:defRPr>
              </a:pPr>
              <a:endParaRPr kumimoji="0" lang="de-DE" sz="2800" b="0" i="0" u="none" strike="noStrike" kern="0" cap="none" spc="0" normalizeH="0" baseline="0" noProof="0">
                <a:ln>
                  <a:noFill/>
                </a:ln>
                <a:solidFill>
                  <a:srgbClr val="FFFFFF"/>
                </a:solidFill>
                <a:effectLst/>
                <a:uLnTx/>
                <a:uFillTx/>
              </a:endParaRPr>
            </a:p>
          </p:txBody>
        </p:sp>
        <p:sp>
          <p:nvSpPr>
            <p:cNvPr id="14" name="Freihandform: Form 13">
              <a:extLst>
                <a:ext uri="{FF2B5EF4-FFF2-40B4-BE49-F238E27FC236}">
                  <a16:creationId xmlns:a16="http://schemas.microsoft.com/office/drawing/2014/main" id="{118657E1-8451-4A5C-9002-403CC83F09FA}"/>
                </a:ext>
              </a:extLst>
            </p:cNvPr>
            <p:cNvSpPr/>
            <p:nvPr/>
          </p:nvSpPr>
          <p:spPr>
            <a:xfrm>
              <a:off x="7109780" y="4766346"/>
              <a:ext cx="2034823" cy="1093988"/>
            </a:xfrm>
            <a:custGeom>
              <a:avLst/>
              <a:gdLst>
                <a:gd name="f0" fmla="val 10800000"/>
                <a:gd name="f1" fmla="val 5400000"/>
                <a:gd name="f2" fmla="val 180"/>
                <a:gd name="f3" fmla="val w"/>
                <a:gd name="f4" fmla="val h"/>
                <a:gd name="f5" fmla="val 0"/>
                <a:gd name="f6" fmla="val 2034819"/>
                <a:gd name="f7" fmla="val 1093989"/>
                <a:gd name="f8" fmla="+- 0 0 -90"/>
                <a:gd name="f9" fmla="*/ f3 1 2034819"/>
                <a:gd name="f10" fmla="*/ f4 1 1093989"/>
                <a:gd name="f11" fmla="+- f7 0 f5"/>
                <a:gd name="f12" fmla="+- f6 0 f5"/>
                <a:gd name="f13" fmla="*/ f8 f0 1"/>
                <a:gd name="f14" fmla="*/ f12 1 2034819"/>
                <a:gd name="f15" fmla="*/ f11 1 1093989"/>
                <a:gd name="f16" fmla="*/ 0 f12 1"/>
                <a:gd name="f17" fmla="*/ 0 f11 1"/>
                <a:gd name="f18" fmla="*/ 2034819 f12 1"/>
                <a:gd name="f19" fmla="*/ 1093989 f11 1"/>
                <a:gd name="f20" fmla="*/ f13 1 f2"/>
                <a:gd name="f21" fmla="*/ f16 1 2034819"/>
                <a:gd name="f22" fmla="*/ f17 1 1093989"/>
                <a:gd name="f23" fmla="*/ f18 1 2034819"/>
                <a:gd name="f24" fmla="*/ f19 1 1093989"/>
                <a:gd name="f25" fmla="*/ f5 1 f14"/>
                <a:gd name="f26" fmla="*/ f6 1 f14"/>
                <a:gd name="f27" fmla="*/ f5 1 f15"/>
                <a:gd name="f28" fmla="*/ f7 1 f15"/>
                <a:gd name="f29" fmla="+- f20 0 f1"/>
                <a:gd name="f30" fmla="*/ f21 1 f14"/>
                <a:gd name="f31" fmla="*/ f22 1 f15"/>
                <a:gd name="f32" fmla="*/ f23 1 f14"/>
                <a:gd name="f33" fmla="*/ f24 1 f15"/>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40" y="f39"/>
                </a:cxn>
                <a:cxn ang="f29">
                  <a:pos x="f40" y="f41"/>
                </a:cxn>
                <a:cxn ang="f29">
                  <a:pos x="f38" y="f41"/>
                </a:cxn>
                <a:cxn ang="f29">
                  <a:pos x="f38" y="f39"/>
                </a:cxn>
              </a:cxnLst>
              <a:rect l="f34" t="f37" r="f35" b="f36"/>
              <a:pathLst>
                <a:path w="2034819" h="1093989">
                  <a:moveTo>
                    <a:pt x="f5" y="f5"/>
                  </a:moveTo>
                  <a:lnTo>
                    <a:pt x="f6" y="f5"/>
                  </a:lnTo>
                  <a:lnTo>
                    <a:pt x="f6" y="f7"/>
                  </a:lnTo>
                  <a:lnTo>
                    <a:pt x="f5" y="f7"/>
                  </a:lnTo>
                  <a:lnTo>
                    <a:pt x="f5" y="f5"/>
                  </a:lnTo>
                  <a:close/>
                </a:path>
              </a:pathLst>
            </a:custGeom>
            <a:noFill/>
            <a:ln cap="flat">
              <a:noFill/>
              <a:prstDash val="solid"/>
            </a:ln>
          </p:spPr>
          <p:txBody>
            <a:bodyPr vert="horz" wrap="square" lIns="137160" tIns="137160" rIns="137160" bIns="137160" anchor="ctr" anchorCtr="0" compatLnSpc="1">
              <a:noAutofit/>
            </a:bodyPr>
            <a:lstStyle/>
            <a:p>
              <a:pPr marL="0" marR="0" lvl="0" indent="0" defTabSz="1600200" eaLnBrk="1" fontAlgn="auto" latinLnBrk="0" hangingPunct="1">
                <a:lnSpc>
                  <a:spcPct val="90000"/>
                </a:lnSpc>
                <a:spcBef>
                  <a:spcPts val="0"/>
                </a:spcBef>
                <a:spcAft>
                  <a:spcPts val="1500"/>
                </a:spcAft>
                <a:buClrTx/>
                <a:buSzTx/>
                <a:buFontTx/>
                <a:buNone/>
                <a:tabLst/>
                <a:defRPr sz="1800" b="0" i="0" u="none" strike="noStrike" kern="0" cap="none" spc="0" baseline="0">
                  <a:solidFill>
                    <a:srgbClr val="000000"/>
                  </a:solidFill>
                  <a:uFillTx/>
                </a:defRPr>
              </a:pPr>
              <a:endParaRPr kumimoji="0" lang="de-DE" sz="3600" b="0" i="0" u="none" strike="noStrike" kern="0" cap="none" spc="0" normalizeH="0" baseline="0" noProof="0">
                <a:ln>
                  <a:noFill/>
                </a:ln>
                <a:solidFill>
                  <a:srgbClr val="000000"/>
                </a:solidFill>
                <a:effectLst/>
                <a:uLnTx/>
                <a:uFillTx/>
              </a:endParaRPr>
            </a:p>
          </p:txBody>
        </p:sp>
        <p:sp>
          <p:nvSpPr>
            <p:cNvPr id="15" name="Freihandform: Form 14">
              <a:extLst>
                <a:ext uri="{FF2B5EF4-FFF2-40B4-BE49-F238E27FC236}">
                  <a16:creationId xmlns:a16="http://schemas.microsoft.com/office/drawing/2014/main" id="{A1A4BD08-C120-484C-9CE0-7699C32A4C37}"/>
                </a:ext>
              </a:extLst>
            </p:cNvPr>
            <p:cNvSpPr/>
            <p:nvPr/>
          </p:nvSpPr>
          <p:spPr>
            <a:xfrm>
              <a:off x="2874159" y="2854052"/>
              <a:ext cx="1586283" cy="1823313"/>
            </a:xfrm>
            <a:custGeom>
              <a:avLst/>
              <a:gdLst>
                <a:gd name="f0" fmla="val 10800000"/>
                <a:gd name="f1" fmla="val 5400000"/>
                <a:gd name="f2" fmla="val 180"/>
                <a:gd name="f3" fmla="val w"/>
                <a:gd name="f4" fmla="val h"/>
                <a:gd name="f5" fmla="val 0"/>
                <a:gd name="f6" fmla="val 1823315"/>
                <a:gd name="f7" fmla="val 1586284"/>
                <a:gd name="f8" fmla="val 911657"/>
                <a:gd name="f9" fmla="val 1823314"/>
                <a:gd name="f10" fmla="val 345017"/>
                <a:gd name="f11" fmla="val 1241267"/>
                <a:gd name="f12" fmla="val 911658"/>
                <a:gd name="f13" fmla="val 1"/>
                <a:gd name="f14" fmla="+- 0 0 -90"/>
                <a:gd name="f15" fmla="*/ f3 1 1823315"/>
                <a:gd name="f16" fmla="*/ f4 1 1586284"/>
                <a:gd name="f17" fmla="+- f7 0 f5"/>
                <a:gd name="f18" fmla="+- f6 0 f5"/>
                <a:gd name="f19" fmla="*/ f14 f0 1"/>
                <a:gd name="f20" fmla="*/ f18 1 1823315"/>
                <a:gd name="f21" fmla="*/ f17 1 1586284"/>
                <a:gd name="f22" fmla="*/ 0 f18 1"/>
                <a:gd name="f23" fmla="*/ 793142 f17 1"/>
                <a:gd name="f24" fmla="*/ 396571 f18 1"/>
                <a:gd name="f25" fmla="*/ 0 f17 1"/>
                <a:gd name="f26" fmla="*/ 1426744 f18 1"/>
                <a:gd name="f27" fmla="*/ 1823315 f18 1"/>
                <a:gd name="f28" fmla="*/ 1586284 f17 1"/>
                <a:gd name="f29" fmla="*/ f19 1 f2"/>
                <a:gd name="f30" fmla="*/ f22 1 1823315"/>
                <a:gd name="f31" fmla="*/ f23 1 1586284"/>
                <a:gd name="f32" fmla="*/ f24 1 1823315"/>
                <a:gd name="f33" fmla="*/ f25 1 1586284"/>
                <a:gd name="f34" fmla="*/ f26 1 1823315"/>
                <a:gd name="f35" fmla="*/ f27 1 1823315"/>
                <a:gd name="f36" fmla="*/ f28 1 1586284"/>
                <a:gd name="f37" fmla="*/ f5 1 f20"/>
                <a:gd name="f38" fmla="*/ f6 1 f20"/>
                <a:gd name="f39" fmla="*/ f5 1 f21"/>
                <a:gd name="f40" fmla="*/ f7 1 f21"/>
                <a:gd name="f41" fmla="+- f29 0 f1"/>
                <a:gd name="f42" fmla="*/ f30 1 f20"/>
                <a:gd name="f43" fmla="*/ f31 1 f21"/>
                <a:gd name="f44" fmla="*/ f32 1 f20"/>
                <a:gd name="f45" fmla="*/ f33 1 f21"/>
                <a:gd name="f46" fmla="*/ f34 1 f20"/>
                <a:gd name="f47" fmla="*/ f35 1 f20"/>
                <a:gd name="f48" fmla="*/ f36 1 f21"/>
                <a:gd name="f49" fmla="*/ f37 f15 1"/>
                <a:gd name="f50" fmla="*/ f38 f15 1"/>
                <a:gd name="f51" fmla="*/ f40 f16 1"/>
                <a:gd name="f52" fmla="*/ f39 f16 1"/>
                <a:gd name="f53" fmla="*/ f42 f15 1"/>
                <a:gd name="f54" fmla="*/ f43 f16 1"/>
                <a:gd name="f55" fmla="*/ f44 f15 1"/>
                <a:gd name="f56" fmla="*/ f45 f16 1"/>
                <a:gd name="f57" fmla="*/ f46 f15 1"/>
                <a:gd name="f58" fmla="*/ f47 f15 1"/>
                <a:gd name="f59" fmla="*/ f48 f16 1"/>
              </a:gdLst>
              <a:ahLst/>
              <a:cxnLst>
                <a:cxn ang="3cd4">
                  <a:pos x="hc" y="t"/>
                </a:cxn>
                <a:cxn ang="0">
                  <a:pos x="r" y="vc"/>
                </a:cxn>
                <a:cxn ang="cd4">
                  <a:pos x="hc" y="b"/>
                </a:cxn>
                <a:cxn ang="cd2">
                  <a:pos x="l" y="vc"/>
                </a:cxn>
                <a:cxn ang="f41">
                  <a:pos x="f53" y="f54"/>
                </a:cxn>
                <a:cxn ang="f41">
                  <a:pos x="f55" y="f56"/>
                </a:cxn>
                <a:cxn ang="f41">
                  <a:pos x="f57" y="f56"/>
                </a:cxn>
                <a:cxn ang="f41">
                  <a:pos x="f58" y="f54"/>
                </a:cxn>
                <a:cxn ang="f41">
                  <a:pos x="f57" y="f59"/>
                </a:cxn>
                <a:cxn ang="f41">
                  <a:pos x="f55" y="f59"/>
                </a:cxn>
                <a:cxn ang="f41">
                  <a:pos x="f53" y="f54"/>
                </a:cxn>
              </a:cxnLst>
              <a:rect l="f49" t="f52" r="f50" b="f51"/>
              <a:pathLst>
                <a:path w="1823315" h="1586284">
                  <a:moveTo>
                    <a:pt x="f8" y="f5"/>
                  </a:moveTo>
                  <a:lnTo>
                    <a:pt x="f9" y="f10"/>
                  </a:lnTo>
                  <a:lnTo>
                    <a:pt x="f9" y="f11"/>
                  </a:lnTo>
                  <a:lnTo>
                    <a:pt x="f12" y="f7"/>
                  </a:lnTo>
                  <a:lnTo>
                    <a:pt x="f13" y="f11"/>
                  </a:lnTo>
                  <a:lnTo>
                    <a:pt x="f13" y="f10"/>
                  </a:lnTo>
                  <a:lnTo>
                    <a:pt x="f8" y="f5"/>
                  </a:lnTo>
                  <a:close/>
                </a:path>
              </a:pathLst>
            </a:custGeom>
            <a:solidFill>
              <a:srgbClr val="DE5E58"/>
            </a:solidFill>
            <a:ln cap="flat">
              <a:noFill/>
              <a:prstDash val="solid"/>
            </a:ln>
            <a:effectLst/>
            <a:scene3d>
              <a:camera prst="orthographicFront">
                <a:rot lat="0" lon="0" rev="0"/>
              </a:camera>
              <a:lightRig rig="contrasting" dir="t">
                <a:rot lat="0" lon="0" rev="7800000"/>
              </a:lightRig>
            </a:scene3d>
            <a:sp3d>
              <a:bevelT w="139700" h="139700"/>
            </a:sp3d>
          </p:spPr>
          <p:txBody>
            <a:bodyPr vert="horz" wrap="square" lIns="247198" tIns="284131" rIns="247198" bIns="284131" anchor="ctr" anchorCtr="1" compatLnSpc="1">
              <a:noAutofit/>
            </a:bodyPr>
            <a:lstStyle/>
            <a:p>
              <a:pPr marL="0" marR="0" lvl="0" indent="0" algn="ctr" defTabSz="800100" eaLnBrk="1" fontAlgn="auto" latinLnBrk="0" hangingPunct="1">
                <a:lnSpc>
                  <a:spcPct val="90000"/>
                </a:lnSpc>
                <a:spcBef>
                  <a:spcPts val="0"/>
                </a:spcBef>
                <a:spcAft>
                  <a:spcPts val="800"/>
                </a:spcAft>
                <a:buClrTx/>
                <a:buSzTx/>
                <a:buFontTx/>
                <a:buNone/>
                <a:tabLst/>
                <a:defRPr sz="1800" b="0" i="0" u="none" strike="noStrike" kern="0" cap="none" spc="0" baseline="0">
                  <a:solidFill>
                    <a:srgbClr val="000000"/>
                  </a:solidFill>
                  <a:uFillTx/>
                </a:defRPr>
              </a:pPr>
              <a:r>
                <a:rPr kumimoji="0" lang="de-DE" sz="1800" b="0" i="0" u="none" strike="noStrike" kern="0" cap="none" spc="0" normalizeH="0" baseline="0" noProof="0" dirty="0">
                  <a:ln>
                    <a:noFill/>
                  </a:ln>
                  <a:solidFill>
                    <a:srgbClr val="FFFFFF"/>
                  </a:solidFill>
                  <a:effectLst/>
                  <a:uLnTx/>
                  <a:uFillTx/>
                  <a:latin typeface="Calibri" pitchFamily="34"/>
                  <a:cs typeface="Calibri" pitchFamily="34"/>
                </a:rPr>
                <a:t>Inobhut-</a:t>
              </a:r>
              <a:r>
                <a:rPr kumimoji="0" lang="de-DE" sz="1800" b="0" i="0" u="none" strike="noStrike" kern="0" cap="none" spc="0" normalizeH="0" baseline="0" noProof="0" dirty="0" err="1">
                  <a:ln>
                    <a:noFill/>
                  </a:ln>
                  <a:solidFill>
                    <a:srgbClr val="FFFFFF"/>
                  </a:solidFill>
                  <a:effectLst/>
                  <a:uLnTx/>
                  <a:uFillTx/>
                  <a:latin typeface="Calibri" pitchFamily="34"/>
                  <a:cs typeface="Calibri" pitchFamily="34"/>
                </a:rPr>
                <a:t>nahme</a:t>
              </a:r>
              <a:endParaRPr kumimoji="0" lang="de-DE" sz="1800" b="0" i="0" u="none" strike="noStrike" kern="0" cap="none" spc="0" normalizeH="0" baseline="0" noProof="0" dirty="0">
                <a:ln>
                  <a:noFill/>
                </a:ln>
                <a:solidFill>
                  <a:srgbClr val="FFFFFF"/>
                </a:solidFill>
                <a:effectLst/>
                <a:uLnTx/>
                <a:uFillTx/>
                <a:latin typeface="Calibri" pitchFamily="34"/>
                <a:cs typeface="Calibri" pitchFamily="34"/>
              </a:endParaRPr>
            </a:p>
            <a:p>
              <a:pPr marL="0" marR="0" lvl="0" indent="0" algn="ctr" defTabSz="800100" eaLnBrk="1" fontAlgn="auto" latinLnBrk="0" hangingPunct="1">
                <a:lnSpc>
                  <a:spcPct val="90000"/>
                </a:lnSpc>
                <a:spcBef>
                  <a:spcPts val="0"/>
                </a:spcBef>
                <a:spcAft>
                  <a:spcPts val="700"/>
                </a:spcAft>
                <a:buClrTx/>
                <a:buSzTx/>
                <a:buFontTx/>
                <a:buNone/>
                <a:tabLst/>
                <a:defRPr sz="1800" b="0" i="0" u="none" strike="noStrike" kern="0" cap="none" spc="0" baseline="0">
                  <a:solidFill>
                    <a:srgbClr val="000000"/>
                  </a:solidFill>
                  <a:uFillTx/>
                </a:defRPr>
              </a:pPr>
              <a:r>
                <a:rPr kumimoji="0" lang="de-DE" sz="1600" b="0" i="0" u="none" strike="noStrike" kern="0" cap="none" spc="0" normalizeH="0" baseline="0" noProof="0" dirty="0">
                  <a:ln>
                    <a:noFill/>
                  </a:ln>
                  <a:solidFill>
                    <a:srgbClr val="FFFFFF"/>
                  </a:solidFill>
                  <a:effectLst/>
                  <a:uLnTx/>
                  <a:uFillTx/>
                  <a:latin typeface="Calibri" pitchFamily="34"/>
                  <a:cs typeface="Calibri" pitchFamily="34"/>
                </a:rPr>
                <a:t>§ 42  SGB VIII</a:t>
              </a:r>
            </a:p>
          </p:txBody>
        </p:sp>
        <p:sp>
          <p:nvSpPr>
            <p:cNvPr id="16" name="Freihandform: Form 15">
              <a:extLst>
                <a:ext uri="{FF2B5EF4-FFF2-40B4-BE49-F238E27FC236}">
                  <a16:creationId xmlns:a16="http://schemas.microsoft.com/office/drawing/2014/main" id="{A5EE0809-5DAD-4319-AD85-471AA8CA26F2}"/>
                </a:ext>
              </a:extLst>
            </p:cNvPr>
            <p:cNvSpPr/>
            <p:nvPr/>
          </p:nvSpPr>
          <p:spPr>
            <a:xfrm>
              <a:off x="3761795" y="4424004"/>
              <a:ext cx="1586282" cy="1823313"/>
            </a:xfrm>
            <a:custGeom>
              <a:avLst/>
              <a:gdLst>
                <a:gd name="f0" fmla="val 10800000"/>
                <a:gd name="f1" fmla="val 5400000"/>
                <a:gd name="f2" fmla="val 180"/>
                <a:gd name="f3" fmla="val w"/>
                <a:gd name="f4" fmla="val h"/>
                <a:gd name="f5" fmla="val 0"/>
                <a:gd name="f6" fmla="val 1823315"/>
                <a:gd name="f7" fmla="val 1586284"/>
                <a:gd name="f8" fmla="val 911657"/>
                <a:gd name="f9" fmla="val 1823314"/>
                <a:gd name="f10" fmla="val 345017"/>
                <a:gd name="f11" fmla="val 1241267"/>
                <a:gd name="f12" fmla="val 911658"/>
                <a:gd name="f13" fmla="val 1"/>
                <a:gd name="f14" fmla="+- 0 0 -90"/>
                <a:gd name="f15" fmla="*/ f3 1 1823315"/>
                <a:gd name="f16" fmla="*/ f4 1 1586284"/>
                <a:gd name="f17" fmla="+- f7 0 f5"/>
                <a:gd name="f18" fmla="+- f6 0 f5"/>
                <a:gd name="f19" fmla="*/ f14 f0 1"/>
                <a:gd name="f20" fmla="*/ f18 1 1823315"/>
                <a:gd name="f21" fmla="*/ f17 1 1586284"/>
                <a:gd name="f22" fmla="*/ 0 f18 1"/>
                <a:gd name="f23" fmla="*/ 793142 f17 1"/>
                <a:gd name="f24" fmla="*/ 396571 f18 1"/>
                <a:gd name="f25" fmla="*/ 0 f17 1"/>
                <a:gd name="f26" fmla="*/ 1426744 f18 1"/>
                <a:gd name="f27" fmla="*/ 1823315 f18 1"/>
                <a:gd name="f28" fmla="*/ 1586284 f17 1"/>
                <a:gd name="f29" fmla="*/ f19 1 f2"/>
                <a:gd name="f30" fmla="*/ f22 1 1823315"/>
                <a:gd name="f31" fmla="*/ f23 1 1586284"/>
                <a:gd name="f32" fmla="*/ f24 1 1823315"/>
                <a:gd name="f33" fmla="*/ f25 1 1586284"/>
                <a:gd name="f34" fmla="*/ f26 1 1823315"/>
                <a:gd name="f35" fmla="*/ f27 1 1823315"/>
                <a:gd name="f36" fmla="*/ f28 1 1586284"/>
                <a:gd name="f37" fmla="*/ f5 1 f20"/>
                <a:gd name="f38" fmla="*/ f6 1 f20"/>
                <a:gd name="f39" fmla="*/ f5 1 f21"/>
                <a:gd name="f40" fmla="*/ f7 1 f21"/>
                <a:gd name="f41" fmla="+- f29 0 f1"/>
                <a:gd name="f42" fmla="*/ f30 1 f20"/>
                <a:gd name="f43" fmla="*/ f31 1 f21"/>
                <a:gd name="f44" fmla="*/ f32 1 f20"/>
                <a:gd name="f45" fmla="*/ f33 1 f21"/>
                <a:gd name="f46" fmla="*/ f34 1 f20"/>
                <a:gd name="f47" fmla="*/ f35 1 f20"/>
                <a:gd name="f48" fmla="*/ f36 1 f21"/>
                <a:gd name="f49" fmla="*/ f37 f15 1"/>
                <a:gd name="f50" fmla="*/ f38 f15 1"/>
                <a:gd name="f51" fmla="*/ f40 f16 1"/>
                <a:gd name="f52" fmla="*/ f39 f16 1"/>
                <a:gd name="f53" fmla="*/ f42 f15 1"/>
                <a:gd name="f54" fmla="*/ f43 f16 1"/>
                <a:gd name="f55" fmla="*/ f44 f15 1"/>
                <a:gd name="f56" fmla="*/ f45 f16 1"/>
                <a:gd name="f57" fmla="*/ f46 f15 1"/>
                <a:gd name="f58" fmla="*/ f47 f15 1"/>
                <a:gd name="f59" fmla="*/ f48 f16 1"/>
              </a:gdLst>
              <a:ahLst/>
              <a:cxnLst>
                <a:cxn ang="3cd4">
                  <a:pos x="hc" y="t"/>
                </a:cxn>
                <a:cxn ang="0">
                  <a:pos x="r" y="vc"/>
                </a:cxn>
                <a:cxn ang="cd4">
                  <a:pos x="hc" y="b"/>
                </a:cxn>
                <a:cxn ang="cd2">
                  <a:pos x="l" y="vc"/>
                </a:cxn>
                <a:cxn ang="f41">
                  <a:pos x="f53" y="f54"/>
                </a:cxn>
                <a:cxn ang="f41">
                  <a:pos x="f55" y="f56"/>
                </a:cxn>
                <a:cxn ang="f41">
                  <a:pos x="f57" y="f56"/>
                </a:cxn>
                <a:cxn ang="f41">
                  <a:pos x="f58" y="f54"/>
                </a:cxn>
                <a:cxn ang="f41">
                  <a:pos x="f57" y="f59"/>
                </a:cxn>
                <a:cxn ang="f41">
                  <a:pos x="f55" y="f59"/>
                </a:cxn>
                <a:cxn ang="f41">
                  <a:pos x="f53" y="f54"/>
                </a:cxn>
              </a:cxnLst>
              <a:rect l="f49" t="f52" r="f50" b="f51"/>
              <a:pathLst>
                <a:path w="1823315" h="1586284">
                  <a:moveTo>
                    <a:pt x="f8" y="f5"/>
                  </a:moveTo>
                  <a:lnTo>
                    <a:pt x="f9" y="f10"/>
                  </a:lnTo>
                  <a:lnTo>
                    <a:pt x="f9" y="f11"/>
                  </a:lnTo>
                  <a:lnTo>
                    <a:pt x="f12" y="f7"/>
                  </a:lnTo>
                  <a:lnTo>
                    <a:pt x="f13" y="f11"/>
                  </a:lnTo>
                  <a:lnTo>
                    <a:pt x="f13" y="f10"/>
                  </a:lnTo>
                  <a:lnTo>
                    <a:pt x="f8" y="f5"/>
                  </a:lnTo>
                  <a:close/>
                </a:path>
              </a:pathLst>
            </a:custGeom>
            <a:solidFill>
              <a:srgbClr val="08529E"/>
            </a:solidFill>
            <a:ln cap="flat">
              <a:noFill/>
              <a:prstDash val="solid"/>
            </a:ln>
            <a:effectLst/>
            <a:scene3d>
              <a:camera prst="orthographicFront">
                <a:rot lat="0" lon="0" rev="0"/>
              </a:camera>
              <a:lightRig rig="contrasting" dir="t">
                <a:rot lat="0" lon="0" rev="7800000"/>
              </a:lightRig>
            </a:scene3d>
            <a:sp3d>
              <a:bevelT w="139700" h="139700"/>
            </a:sp3d>
          </p:spPr>
          <p:txBody>
            <a:bodyPr vert="horz" wrap="square" lIns="311965" tIns="348907" rIns="311965" bIns="348898" anchor="ctr" anchorCtr="1" compatLnSpc="1">
              <a:noAutofit/>
            </a:bodyPr>
            <a:lstStyle/>
            <a:p>
              <a:pPr marL="0" marR="0" lvl="0" indent="0" algn="ctr" defTabSz="755651" eaLnBrk="1" fontAlgn="auto" latinLnBrk="0" hangingPunct="1">
                <a:lnSpc>
                  <a:spcPct val="90000"/>
                </a:lnSpc>
                <a:spcBef>
                  <a:spcPts val="0"/>
                </a:spcBef>
                <a:spcAft>
                  <a:spcPts val="700"/>
                </a:spcAft>
                <a:buClrTx/>
                <a:buSzTx/>
                <a:buFontTx/>
                <a:buNone/>
                <a:tabLst/>
                <a:defRPr sz="1800" b="0" i="0" u="none" strike="noStrike" kern="0" cap="none" spc="0" baseline="0">
                  <a:solidFill>
                    <a:srgbClr val="000000"/>
                  </a:solidFill>
                  <a:uFillTx/>
                </a:defRPr>
              </a:pPr>
              <a:r>
                <a:rPr kumimoji="0" lang="de-DE" sz="1700" b="0" i="0" u="none" strike="noStrike" kern="0" cap="none" spc="0" normalizeH="0" baseline="0" noProof="0" dirty="0">
                  <a:ln>
                    <a:noFill/>
                  </a:ln>
                  <a:solidFill>
                    <a:srgbClr val="FFFFFF"/>
                  </a:solidFill>
                  <a:effectLst/>
                  <a:uLnTx/>
                  <a:uFillTx/>
                  <a:latin typeface="Calibri" pitchFamily="34"/>
                  <a:cs typeface="Calibri" pitchFamily="34"/>
                </a:rPr>
                <a:t>(Verdacht) </a:t>
              </a:r>
            </a:p>
            <a:p>
              <a:pPr marL="0" marR="0" lvl="0" indent="0" algn="ctr" defTabSz="755651" eaLnBrk="1" fontAlgn="auto" latinLnBrk="0" hangingPunct="1">
                <a:lnSpc>
                  <a:spcPct val="90000"/>
                </a:lnSpc>
                <a:spcBef>
                  <a:spcPts val="0"/>
                </a:spcBef>
                <a:spcAft>
                  <a:spcPts val="700"/>
                </a:spcAft>
                <a:buClrTx/>
                <a:buSzTx/>
                <a:buFontTx/>
                <a:buNone/>
                <a:tabLst/>
                <a:defRPr sz="1800" b="0" i="0" u="none" strike="noStrike" kern="0" cap="none" spc="0" baseline="0">
                  <a:solidFill>
                    <a:srgbClr val="000000"/>
                  </a:solidFill>
                  <a:uFillTx/>
                </a:defRPr>
              </a:pPr>
              <a:r>
                <a:rPr kumimoji="0" lang="de-DE" sz="1700" b="0" i="0" u="none" strike="noStrike" kern="0" cap="none" spc="0" normalizeH="0" baseline="0" noProof="0" dirty="0">
                  <a:ln>
                    <a:noFill/>
                  </a:ln>
                  <a:solidFill>
                    <a:srgbClr val="FFFFFF"/>
                  </a:solidFill>
                  <a:effectLst/>
                  <a:uLnTx/>
                  <a:uFillTx/>
                  <a:latin typeface="Calibri" pitchFamily="34"/>
                  <a:cs typeface="Calibri" pitchFamily="34"/>
                </a:rPr>
                <a:t>KWG</a:t>
              </a:r>
            </a:p>
          </p:txBody>
        </p:sp>
        <p:sp>
          <p:nvSpPr>
            <p:cNvPr id="17" name="Rechteck 16">
              <a:extLst>
                <a:ext uri="{FF2B5EF4-FFF2-40B4-BE49-F238E27FC236}">
                  <a16:creationId xmlns:a16="http://schemas.microsoft.com/office/drawing/2014/main" id="{52405257-3D03-4509-9903-761223BFDCEE}"/>
                </a:ext>
              </a:extLst>
            </p:cNvPr>
            <p:cNvSpPr/>
            <p:nvPr/>
          </p:nvSpPr>
          <p:spPr>
            <a:xfrm>
              <a:off x="2580665" y="6313977"/>
              <a:ext cx="1969178" cy="1093988"/>
            </a:xfrm>
            <a:prstGeom prst="rect">
              <a:avLst/>
            </a:prstGeom>
            <a:noFill/>
            <a:ln cap="flat">
              <a:noFill/>
              <a:prstDash val="solid"/>
            </a:ln>
          </p:spPr>
          <p:txBody>
            <a:bodyPr vert="horz" wrap="square" lIns="0" tIns="0" rIns="0" bIns="0" anchor="t" anchorCtr="0" compatLnSpc="1">
              <a:noAutofit/>
            </a:bodyPr>
            <a:lstStyle/>
            <a:p>
              <a:pPr marL="0" marR="0" lvl="0" indent="0" defTabSz="91440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de-DE" sz="1800" b="0" i="0" u="none" strike="noStrike" kern="0" cap="none" spc="0" normalizeH="0" baseline="0" noProof="0">
                <a:ln>
                  <a:noFill/>
                </a:ln>
                <a:solidFill>
                  <a:srgbClr val="000000"/>
                </a:solidFill>
                <a:effectLst/>
                <a:uLnTx/>
                <a:uFillTx/>
                <a:latin typeface="Calibri"/>
              </a:endParaRPr>
            </a:p>
          </p:txBody>
        </p:sp>
        <p:sp>
          <p:nvSpPr>
            <p:cNvPr id="18" name="Freihandform: Form 17">
              <a:extLst>
                <a:ext uri="{FF2B5EF4-FFF2-40B4-BE49-F238E27FC236}">
                  <a16:creationId xmlns:a16="http://schemas.microsoft.com/office/drawing/2014/main" id="{D05691DC-70F9-409F-B92A-C58710FA8EBE}"/>
                </a:ext>
              </a:extLst>
            </p:cNvPr>
            <p:cNvSpPr/>
            <p:nvPr/>
          </p:nvSpPr>
          <p:spPr>
            <a:xfrm>
              <a:off x="5509598" y="4401683"/>
              <a:ext cx="1586282" cy="1823313"/>
            </a:xfrm>
            <a:custGeom>
              <a:avLst/>
              <a:gdLst>
                <a:gd name="f0" fmla="val 10800000"/>
                <a:gd name="f1" fmla="val 5400000"/>
                <a:gd name="f2" fmla="val 180"/>
                <a:gd name="f3" fmla="val w"/>
                <a:gd name="f4" fmla="val h"/>
                <a:gd name="f5" fmla="val 0"/>
                <a:gd name="f6" fmla="val 1823315"/>
                <a:gd name="f7" fmla="val 1586284"/>
                <a:gd name="f8" fmla="val 911657"/>
                <a:gd name="f9" fmla="val 1823314"/>
                <a:gd name="f10" fmla="val 345017"/>
                <a:gd name="f11" fmla="val 1241267"/>
                <a:gd name="f12" fmla="val 911658"/>
                <a:gd name="f13" fmla="val 1"/>
                <a:gd name="f14" fmla="+- 0 0 -90"/>
                <a:gd name="f15" fmla="*/ f3 1 1823315"/>
                <a:gd name="f16" fmla="*/ f4 1 1586284"/>
                <a:gd name="f17" fmla="+- f7 0 f5"/>
                <a:gd name="f18" fmla="+- f6 0 f5"/>
                <a:gd name="f19" fmla="*/ f14 f0 1"/>
                <a:gd name="f20" fmla="*/ f18 1 1823315"/>
                <a:gd name="f21" fmla="*/ f17 1 1586284"/>
                <a:gd name="f22" fmla="*/ 0 f18 1"/>
                <a:gd name="f23" fmla="*/ 793142 f17 1"/>
                <a:gd name="f24" fmla="*/ 396571 f18 1"/>
                <a:gd name="f25" fmla="*/ 0 f17 1"/>
                <a:gd name="f26" fmla="*/ 1426744 f18 1"/>
                <a:gd name="f27" fmla="*/ 1823315 f18 1"/>
                <a:gd name="f28" fmla="*/ 1586284 f17 1"/>
                <a:gd name="f29" fmla="*/ f19 1 f2"/>
                <a:gd name="f30" fmla="*/ f22 1 1823315"/>
                <a:gd name="f31" fmla="*/ f23 1 1586284"/>
                <a:gd name="f32" fmla="*/ f24 1 1823315"/>
                <a:gd name="f33" fmla="*/ f25 1 1586284"/>
                <a:gd name="f34" fmla="*/ f26 1 1823315"/>
                <a:gd name="f35" fmla="*/ f27 1 1823315"/>
                <a:gd name="f36" fmla="*/ f28 1 1586284"/>
                <a:gd name="f37" fmla="*/ f5 1 f20"/>
                <a:gd name="f38" fmla="*/ f6 1 f20"/>
                <a:gd name="f39" fmla="*/ f5 1 f21"/>
                <a:gd name="f40" fmla="*/ f7 1 f21"/>
                <a:gd name="f41" fmla="+- f29 0 f1"/>
                <a:gd name="f42" fmla="*/ f30 1 f20"/>
                <a:gd name="f43" fmla="*/ f31 1 f21"/>
                <a:gd name="f44" fmla="*/ f32 1 f20"/>
                <a:gd name="f45" fmla="*/ f33 1 f21"/>
                <a:gd name="f46" fmla="*/ f34 1 f20"/>
                <a:gd name="f47" fmla="*/ f35 1 f20"/>
                <a:gd name="f48" fmla="*/ f36 1 f21"/>
                <a:gd name="f49" fmla="*/ f37 f15 1"/>
                <a:gd name="f50" fmla="*/ f38 f15 1"/>
                <a:gd name="f51" fmla="*/ f40 f16 1"/>
                <a:gd name="f52" fmla="*/ f39 f16 1"/>
                <a:gd name="f53" fmla="*/ f42 f15 1"/>
                <a:gd name="f54" fmla="*/ f43 f16 1"/>
                <a:gd name="f55" fmla="*/ f44 f15 1"/>
                <a:gd name="f56" fmla="*/ f45 f16 1"/>
                <a:gd name="f57" fmla="*/ f46 f15 1"/>
                <a:gd name="f58" fmla="*/ f47 f15 1"/>
                <a:gd name="f59" fmla="*/ f48 f16 1"/>
              </a:gdLst>
              <a:ahLst/>
              <a:cxnLst>
                <a:cxn ang="3cd4">
                  <a:pos x="hc" y="t"/>
                </a:cxn>
                <a:cxn ang="0">
                  <a:pos x="r" y="vc"/>
                </a:cxn>
                <a:cxn ang="cd4">
                  <a:pos x="hc" y="b"/>
                </a:cxn>
                <a:cxn ang="cd2">
                  <a:pos x="l" y="vc"/>
                </a:cxn>
                <a:cxn ang="f41">
                  <a:pos x="f53" y="f54"/>
                </a:cxn>
                <a:cxn ang="f41">
                  <a:pos x="f55" y="f56"/>
                </a:cxn>
                <a:cxn ang="f41">
                  <a:pos x="f57" y="f56"/>
                </a:cxn>
                <a:cxn ang="f41">
                  <a:pos x="f58" y="f54"/>
                </a:cxn>
                <a:cxn ang="f41">
                  <a:pos x="f57" y="f59"/>
                </a:cxn>
                <a:cxn ang="f41">
                  <a:pos x="f55" y="f59"/>
                </a:cxn>
                <a:cxn ang="f41">
                  <a:pos x="f53" y="f54"/>
                </a:cxn>
              </a:cxnLst>
              <a:rect l="f49" t="f52" r="f50" b="f51"/>
              <a:pathLst>
                <a:path w="1823315" h="1586284">
                  <a:moveTo>
                    <a:pt x="f8" y="f5"/>
                  </a:moveTo>
                  <a:lnTo>
                    <a:pt x="f9" y="f10"/>
                  </a:lnTo>
                  <a:lnTo>
                    <a:pt x="f9" y="f11"/>
                  </a:lnTo>
                  <a:lnTo>
                    <a:pt x="f12" y="f7"/>
                  </a:lnTo>
                  <a:lnTo>
                    <a:pt x="f13" y="f11"/>
                  </a:lnTo>
                  <a:lnTo>
                    <a:pt x="f13" y="f10"/>
                  </a:lnTo>
                  <a:lnTo>
                    <a:pt x="f8" y="f5"/>
                  </a:lnTo>
                  <a:close/>
                </a:path>
              </a:pathLst>
            </a:custGeom>
            <a:solidFill>
              <a:srgbClr val="E9BC48"/>
            </a:solidFill>
            <a:ln cap="flat">
              <a:noFill/>
              <a:prstDash val="solid"/>
            </a:ln>
            <a:effectLst/>
            <a:scene3d>
              <a:camera prst="orthographicFront">
                <a:rot lat="0" lon="0" rev="0"/>
              </a:camera>
              <a:lightRig rig="contrasting" dir="t">
                <a:rot lat="0" lon="0" rev="7800000"/>
              </a:lightRig>
            </a:scene3d>
            <a:sp3d>
              <a:bevelT w="139700" h="139700"/>
            </a:sp3d>
          </p:spPr>
          <p:txBody>
            <a:bodyPr vert="horz" wrap="square" lIns="247198" tIns="284131" rIns="247198" bIns="284131" anchor="ctr" anchorCtr="1" compatLnSpc="1">
              <a:noAutofit/>
            </a:bodyPr>
            <a:lstStyle/>
            <a:p>
              <a:pPr marL="0" marR="0" lvl="0" indent="0" algn="ctr" defTabSz="800100" eaLnBrk="1" fontAlgn="auto" latinLnBrk="0" hangingPunct="1">
                <a:lnSpc>
                  <a:spcPct val="90000"/>
                </a:lnSpc>
                <a:spcBef>
                  <a:spcPts val="0"/>
                </a:spcBef>
                <a:spcAft>
                  <a:spcPts val="0"/>
                </a:spcAft>
                <a:buClrTx/>
                <a:buSzTx/>
                <a:buFontTx/>
                <a:buNone/>
                <a:tabLst/>
                <a:defRPr sz="1800" b="0" i="0" u="none" strike="noStrike" kern="0" cap="none" spc="0" baseline="0">
                  <a:solidFill>
                    <a:srgbClr val="000000"/>
                  </a:solidFill>
                  <a:uFillTx/>
                </a:defRPr>
              </a:pPr>
              <a:r>
                <a:rPr kumimoji="0" lang="de-DE" sz="1800" b="0" i="0" u="none" strike="noStrike" kern="0" cap="none" spc="0" normalizeH="0" baseline="0" noProof="0" dirty="0">
                  <a:ln>
                    <a:noFill/>
                  </a:ln>
                  <a:solidFill>
                    <a:srgbClr val="FFFFFF"/>
                  </a:solidFill>
                  <a:effectLst/>
                  <a:uLnTx/>
                  <a:uFillTx/>
                  <a:latin typeface="Calibri" pitchFamily="34"/>
                  <a:cs typeface="Calibri" pitchFamily="34"/>
                </a:rPr>
                <a:t>Fortführ-</a:t>
              </a:r>
              <a:r>
                <a:rPr kumimoji="0" lang="de-DE" sz="1800" b="0" i="0" u="none" strike="noStrike" kern="0" cap="none" spc="0" normalizeH="0" baseline="0" noProof="0" dirty="0" err="1">
                  <a:ln>
                    <a:noFill/>
                  </a:ln>
                  <a:solidFill>
                    <a:srgbClr val="FFFFFF"/>
                  </a:solidFill>
                  <a:effectLst/>
                  <a:uLnTx/>
                  <a:uFillTx/>
                  <a:latin typeface="Calibri" pitchFamily="34"/>
                  <a:cs typeface="Calibri" pitchFamily="34"/>
                </a:rPr>
                <a:t>ung</a:t>
              </a:r>
              <a:r>
                <a:rPr kumimoji="0" lang="de-DE" sz="1800" b="0" i="0" u="none" strike="noStrike" kern="0" cap="none" spc="0" normalizeH="0" baseline="0" noProof="0" dirty="0">
                  <a:ln>
                    <a:noFill/>
                  </a:ln>
                  <a:solidFill>
                    <a:srgbClr val="FFFFFF"/>
                  </a:solidFill>
                  <a:effectLst/>
                  <a:uLnTx/>
                  <a:uFillTx/>
                  <a:latin typeface="Calibri" pitchFamily="34"/>
                  <a:cs typeface="Calibri" pitchFamily="34"/>
                </a:rPr>
                <a:t> der Hilfe </a:t>
              </a:r>
            </a:p>
            <a:p>
              <a:pPr marL="0" marR="0" lvl="0" indent="0" algn="ctr" defTabSz="800100" eaLnBrk="1" fontAlgn="auto" latinLnBrk="0" hangingPunct="1">
                <a:lnSpc>
                  <a:spcPct val="90000"/>
                </a:lnSpc>
                <a:spcBef>
                  <a:spcPts val="0"/>
                </a:spcBef>
                <a:spcAft>
                  <a:spcPts val="0"/>
                </a:spcAft>
                <a:buClrTx/>
                <a:buSzTx/>
                <a:buFontTx/>
                <a:buNone/>
                <a:tabLst/>
                <a:defRPr sz="1800" b="0" i="0" u="none" strike="noStrike" kern="0" cap="none" spc="0" baseline="0">
                  <a:solidFill>
                    <a:srgbClr val="000000"/>
                  </a:solidFill>
                  <a:uFillTx/>
                </a:defRPr>
              </a:pPr>
              <a:r>
                <a:rPr kumimoji="0" lang="de-DE" sz="1600" b="0" i="0" u="none" strike="noStrike" kern="0" cap="none" spc="0" normalizeH="0" baseline="0" noProof="0" dirty="0">
                  <a:ln>
                    <a:noFill/>
                  </a:ln>
                  <a:solidFill>
                    <a:srgbClr val="FFFFFF"/>
                  </a:solidFill>
                  <a:effectLst/>
                  <a:uLnTx/>
                  <a:uFillTx/>
                  <a:latin typeface="Calibri" pitchFamily="34"/>
                  <a:cs typeface="Calibri" pitchFamily="34"/>
                </a:rPr>
                <a:t>(u.a. § 41 SGB VIII)</a:t>
              </a:r>
            </a:p>
          </p:txBody>
        </p:sp>
        <p:sp>
          <p:nvSpPr>
            <p:cNvPr id="19" name="Freihandform: Form 18">
              <a:extLst>
                <a:ext uri="{FF2B5EF4-FFF2-40B4-BE49-F238E27FC236}">
                  <a16:creationId xmlns:a16="http://schemas.microsoft.com/office/drawing/2014/main" id="{B0932A9E-1CAA-4003-8961-9F622AEF803D}"/>
                </a:ext>
              </a:extLst>
            </p:cNvPr>
            <p:cNvSpPr/>
            <p:nvPr/>
          </p:nvSpPr>
          <p:spPr>
            <a:xfrm>
              <a:off x="2019360" y="4437400"/>
              <a:ext cx="1655219" cy="1840294"/>
            </a:xfrm>
            <a:custGeom>
              <a:avLst/>
              <a:gdLst>
                <a:gd name="f0" fmla="val 10800000"/>
                <a:gd name="f1" fmla="val 5400000"/>
                <a:gd name="f2" fmla="val 180"/>
                <a:gd name="f3" fmla="val w"/>
                <a:gd name="f4" fmla="val h"/>
                <a:gd name="f5" fmla="val 0"/>
                <a:gd name="f6" fmla="val 1840290"/>
                <a:gd name="f7" fmla="val 1655224"/>
                <a:gd name="f8" fmla="val 920145"/>
                <a:gd name="f9" fmla="val 372192"/>
                <a:gd name="f10" fmla="val 1283032"/>
                <a:gd name="f11" fmla="+- 0 0 -90"/>
                <a:gd name="f12" fmla="*/ f3 1 1840290"/>
                <a:gd name="f13" fmla="*/ f4 1 1655224"/>
                <a:gd name="f14" fmla="+- f7 0 f5"/>
                <a:gd name="f15" fmla="+- f6 0 f5"/>
                <a:gd name="f16" fmla="*/ f11 f0 1"/>
                <a:gd name="f17" fmla="*/ f15 1 1840290"/>
                <a:gd name="f18" fmla="*/ f14 1 1655224"/>
                <a:gd name="f19" fmla="*/ 0 f15 1"/>
                <a:gd name="f20" fmla="*/ 827612 f14 1"/>
                <a:gd name="f21" fmla="*/ 413806 f15 1"/>
                <a:gd name="f22" fmla="*/ 0 f14 1"/>
                <a:gd name="f23" fmla="*/ 1426484 f15 1"/>
                <a:gd name="f24" fmla="*/ 1840290 f15 1"/>
                <a:gd name="f25" fmla="*/ 1655224 f14 1"/>
                <a:gd name="f26" fmla="*/ f16 1 f2"/>
                <a:gd name="f27" fmla="*/ f19 1 1840290"/>
                <a:gd name="f28" fmla="*/ f20 1 1655224"/>
                <a:gd name="f29" fmla="*/ f21 1 1840290"/>
                <a:gd name="f30" fmla="*/ f22 1 1655224"/>
                <a:gd name="f31" fmla="*/ f23 1 1840290"/>
                <a:gd name="f32" fmla="*/ f24 1 1840290"/>
                <a:gd name="f33" fmla="*/ f25 1 1655224"/>
                <a:gd name="f34" fmla="*/ f5 1 f17"/>
                <a:gd name="f35" fmla="*/ f6 1 f17"/>
                <a:gd name="f36" fmla="*/ f5 1 f18"/>
                <a:gd name="f37" fmla="*/ f7 1 f18"/>
                <a:gd name="f38" fmla="+- f26 0 f1"/>
                <a:gd name="f39" fmla="*/ f27 1 f17"/>
                <a:gd name="f40" fmla="*/ f28 1 f18"/>
                <a:gd name="f41" fmla="*/ f29 1 f17"/>
                <a:gd name="f42" fmla="*/ f30 1 f18"/>
                <a:gd name="f43" fmla="*/ f31 1 f17"/>
                <a:gd name="f44" fmla="*/ f32 1 f17"/>
                <a:gd name="f45" fmla="*/ f33 1 f18"/>
                <a:gd name="f46" fmla="*/ f34 f12 1"/>
                <a:gd name="f47" fmla="*/ f35 f12 1"/>
                <a:gd name="f48" fmla="*/ f37 f13 1"/>
                <a:gd name="f49" fmla="*/ f36 f13 1"/>
                <a:gd name="f50" fmla="*/ f39 f12 1"/>
                <a:gd name="f51" fmla="*/ f40 f13 1"/>
                <a:gd name="f52" fmla="*/ f41 f12 1"/>
                <a:gd name="f53" fmla="*/ f42 f13 1"/>
                <a:gd name="f54" fmla="*/ f43 f12 1"/>
                <a:gd name="f55" fmla="*/ f44 f12 1"/>
                <a:gd name="f56" fmla="*/ f45 f13 1"/>
              </a:gdLst>
              <a:ahLst/>
              <a:cxnLst>
                <a:cxn ang="3cd4">
                  <a:pos x="hc" y="t"/>
                </a:cxn>
                <a:cxn ang="0">
                  <a:pos x="r" y="vc"/>
                </a:cxn>
                <a:cxn ang="cd4">
                  <a:pos x="hc" y="b"/>
                </a:cxn>
                <a:cxn ang="cd2">
                  <a:pos x="l" y="vc"/>
                </a:cxn>
                <a:cxn ang="f38">
                  <a:pos x="f50" y="f51"/>
                </a:cxn>
                <a:cxn ang="f38">
                  <a:pos x="f52" y="f53"/>
                </a:cxn>
                <a:cxn ang="f38">
                  <a:pos x="f54" y="f53"/>
                </a:cxn>
                <a:cxn ang="f38">
                  <a:pos x="f55" y="f51"/>
                </a:cxn>
                <a:cxn ang="f38">
                  <a:pos x="f54" y="f56"/>
                </a:cxn>
                <a:cxn ang="f38">
                  <a:pos x="f52" y="f56"/>
                </a:cxn>
                <a:cxn ang="f38">
                  <a:pos x="f50" y="f51"/>
                </a:cxn>
              </a:cxnLst>
              <a:rect l="f46" t="f49" r="f47" b="f48"/>
              <a:pathLst>
                <a:path w="1840290" h="1655224">
                  <a:moveTo>
                    <a:pt x="f8" y="f5"/>
                  </a:moveTo>
                  <a:lnTo>
                    <a:pt x="f6" y="f9"/>
                  </a:lnTo>
                  <a:lnTo>
                    <a:pt x="f6" y="f10"/>
                  </a:lnTo>
                  <a:lnTo>
                    <a:pt x="f8" y="f7"/>
                  </a:lnTo>
                  <a:lnTo>
                    <a:pt x="f5" y="f10"/>
                  </a:lnTo>
                  <a:lnTo>
                    <a:pt x="f5" y="f9"/>
                  </a:lnTo>
                  <a:lnTo>
                    <a:pt x="f8" y="f5"/>
                  </a:lnTo>
                  <a:close/>
                </a:path>
              </a:pathLst>
            </a:custGeom>
            <a:solidFill>
              <a:srgbClr val="E9BC48"/>
            </a:solidFill>
            <a:ln cap="flat">
              <a:noFill/>
              <a:prstDash val="solid"/>
            </a:ln>
            <a:effectLst/>
            <a:scene3d>
              <a:camera prst="orthographicFront">
                <a:rot lat="0" lon="0" rev="0"/>
              </a:camera>
              <a:lightRig rig="contrasting" dir="t">
                <a:rot lat="0" lon="0" rev="7800000"/>
              </a:lightRig>
            </a:scene3d>
            <a:sp3d>
              <a:bevelT w="139700" h="139700"/>
            </a:sp3d>
          </p:spPr>
          <p:txBody>
            <a:bodyPr vert="horz" wrap="square" lIns="334002" tIns="356067" rIns="334002" bIns="356067" anchor="ctr" anchorCtr="1" compatLnSpc="1">
              <a:noAutofit/>
            </a:bodyPr>
            <a:lstStyle/>
            <a:p>
              <a:pPr marL="0" marR="0" lvl="0" indent="0" algn="ctr" defTabSz="755651" eaLnBrk="1" fontAlgn="auto" latinLnBrk="0" hangingPunct="1">
                <a:lnSpc>
                  <a:spcPct val="90000"/>
                </a:lnSpc>
                <a:spcBef>
                  <a:spcPts val="0"/>
                </a:spcBef>
                <a:spcAft>
                  <a:spcPts val="700"/>
                </a:spcAft>
                <a:buClrTx/>
                <a:buSzTx/>
                <a:buFontTx/>
                <a:buNone/>
                <a:tabLst/>
                <a:defRPr sz="1800" b="0" i="0" u="none" strike="noStrike" kern="0" cap="none" spc="0" baseline="0">
                  <a:solidFill>
                    <a:srgbClr val="000000"/>
                  </a:solidFill>
                  <a:uFillTx/>
                </a:defRPr>
              </a:pPr>
              <a:r>
                <a:rPr kumimoji="0" lang="de-DE" sz="1700" b="0" i="1" u="none" strike="noStrike" kern="0" cap="none" spc="0" normalizeH="0" baseline="0" noProof="0" dirty="0">
                  <a:ln>
                    <a:noFill/>
                  </a:ln>
                  <a:solidFill>
                    <a:srgbClr val="FFFFFF"/>
                  </a:solidFill>
                  <a:effectLst/>
                  <a:uLnTx/>
                  <a:uFillTx/>
                  <a:latin typeface="Calibri" pitchFamily="34"/>
                  <a:cs typeface="Calibri" pitchFamily="34"/>
                </a:rPr>
                <a:t>Hochstritt- </a:t>
              </a:r>
              <a:r>
                <a:rPr kumimoji="0" lang="de-DE" sz="1700" b="0" i="1" u="none" strike="noStrike" kern="0" cap="none" spc="0" normalizeH="0" baseline="0" noProof="0" dirty="0" err="1">
                  <a:ln>
                    <a:noFill/>
                  </a:ln>
                  <a:solidFill>
                    <a:srgbClr val="FFFFFF"/>
                  </a:solidFill>
                  <a:effectLst/>
                  <a:uLnTx/>
                  <a:uFillTx/>
                  <a:latin typeface="Calibri" pitchFamily="34"/>
                  <a:cs typeface="Calibri" pitchFamily="34"/>
                </a:rPr>
                <a:t>keit</a:t>
              </a:r>
              <a:r>
                <a:rPr kumimoji="0" lang="de-DE" sz="1700" b="0" i="1" u="none" strike="noStrike" kern="0" cap="none" spc="0" normalizeH="0" baseline="0" noProof="0" dirty="0">
                  <a:ln>
                    <a:noFill/>
                  </a:ln>
                  <a:solidFill>
                    <a:srgbClr val="FFFFFF"/>
                  </a:solidFill>
                  <a:effectLst/>
                  <a:uLnTx/>
                  <a:uFillTx/>
                  <a:latin typeface="Calibri" pitchFamily="34"/>
                  <a:cs typeface="Calibri" pitchFamily="34"/>
                </a:rPr>
                <a:t> (i. V. KWG, Sucht, …)</a:t>
              </a:r>
            </a:p>
          </p:txBody>
        </p:sp>
        <p:sp>
          <p:nvSpPr>
            <p:cNvPr id="20" name="Rechteck 19">
              <a:extLst>
                <a:ext uri="{FF2B5EF4-FFF2-40B4-BE49-F238E27FC236}">
                  <a16:creationId xmlns:a16="http://schemas.microsoft.com/office/drawing/2014/main" id="{1983B6E1-BAA1-468E-A408-625CE89A30C7}"/>
                </a:ext>
              </a:extLst>
            </p:cNvPr>
            <p:cNvSpPr/>
            <p:nvPr/>
          </p:nvSpPr>
          <p:spPr>
            <a:xfrm>
              <a:off x="7109780" y="7870094"/>
              <a:ext cx="2034823" cy="1093988"/>
            </a:xfrm>
            <a:prstGeom prst="rect">
              <a:avLst/>
            </a:prstGeom>
            <a:noFill/>
            <a:ln cap="flat">
              <a:noFill/>
              <a:prstDash val="solid"/>
            </a:ln>
          </p:spPr>
          <p:txBody>
            <a:bodyPr vert="horz" wrap="square" lIns="0" tIns="0" rIns="0" bIns="0" anchor="t" anchorCtr="0" compatLnSpc="1">
              <a:noAutofit/>
            </a:bodyPr>
            <a:lstStyle/>
            <a:p>
              <a:pPr marL="0" marR="0" lvl="0" indent="0" defTabSz="91440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de-DE" sz="1800" b="0" i="0" u="none" strike="noStrike" kern="0" cap="none" spc="0" normalizeH="0" baseline="0" noProof="0">
                <a:ln>
                  <a:noFill/>
                </a:ln>
                <a:solidFill>
                  <a:srgbClr val="000000"/>
                </a:solidFill>
                <a:effectLst/>
                <a:uLnTx/>
                <a:uFillTx/>
                <a:latin typeface="Calibri"/>
              </a:endParaRPr>
            </a:p>
          </p:txBody>
        </p:sp>
        <p:sp>
          <p:nvSpPr>
            <p:cNvPr id="21" name="Freihandform: Form 20">
              <a:extLst>
                <a:ext uri="{FF2B5EF4-FFF2-40B4-BE49-F238E27FC236}">
                  <a16:creationId xmlns:a16="http://schemas.microsoft.com/office/drawing/2014/main" id="{25C227EA-0CA2-4B46-A3C5-1DBAAAF38667}"/>
                </a:ext>
              </a:extLst>
            </p:cNvPr>
            <p:cNvSpPr/>
            <p:nvPr/>
          </p:nvSpPr>
          <p:spPr>
            <a:xfrm>
              <a:off x="7252142" y="4381329"/>
              <a:ext cx="1586282" cy="1823313"/>
            </a:xfrm>
            <a:custGeom>
              <a:avLst/>
              <a:gdLst>
                <a:gd name="f0" fmla="val 10800000"/>
                <a:gd name="f1" fmla="val 5400000"/>
                <a:gd name="f2" fmla="val 180"/>
                <a:gd name="f3" fmla="val w"/>
                <a:gd name="f4" fmla="val h"/>
                <a:gd name="f5" fmla="val 0"/>
                <a:gd name="f6" fmla="val 1823315"/>
                <a:gd name="f7" fmla="val 1586284"/>
                <a:gd name="f8" fmla="val 911657"/>
                <a:gd name="f9" fmla="val 1823314"/>
                <a:gd name="f10" fmla="val 345017"/>
                <a:gd name="f11" fmla="val 1241267"/>
                <a:gd name="f12" fmla="val 911658"/>
                <a:gd name="f13" fmla="val 1"/>
                <a:gd name="f14" fmla="+- 0 0 -90"/>
                <a:gd name="f15" fmla="*/ f3 1 1823315"/>
                <a:gd name="f16" fmla="*/ f4 1 1586284"/>
                <a:gd name="f17" fmla="+- f7 0 f5"/>
                <a:gd name="f18" fmla="+- f6 0 f5"/>
                <a:gd name="f19" fmla="*/ f14 f0 1"/>
                <a:gd name="f20" fmla="*/ f18 1 1823315"/>
                <a:gd name="f21" fmla="*/ f17 1 1586284"/>
                <a:gd name="f22" fmla="*/ 0 f18 1"/>
                <a:gd name="f23" fmla="*/ 793142 f17 1"/>
                <a:gd name="f24" fmla="*/ 396571 f18 1"/>
                <a:gd name="f25" fmla="*/ 0 f17 1"/>
                <a:gd name="f26" fmla="*/ 1426744 f18 1"/>
                <a:gd name="f27" fmla="*/ 1823315 f18 1"/>
                <a:gd name="f28" fmla="*/ 1586284 f17 1"/>
                <a:gd name="f29" fmla="*/ f19 1 f2"/>
                <a:gd name="f30" fmla="*/ f22 1 1823315"/>
                <a:gd name="f31" fmla="*/ f23 1 1586284"/>
                <a:gd name="f32" fmla="*/ f24 1 1823315"/>
                <a:gd name="f33" fmla="*/ f25 1 1586284"/>
                <a:gd name="f34" fmla="*/ f26 1 1823315"/>
                <a:gd name="f35" fmla="*/ f27 1 1823315"/>
                <a:gd name="f36" fmla="*/ f28 1 1586284"/>
                <a:gd name="f37" fmla="*/ f5 1 f20"/>
                <a:gd name="f38" fmla="*/ f6 1 f20"/>
                <a:gd name="f39" fmla="*/ f5 1 f21"/>
                <a:gd name="f40" fmla="*/ f7 1 f21"/>
                <a:gd name="f41" fmla="+- f29 0 f1"/>
                <a:gd name="f42" fmla="*/ f30 1 f20"/>
                <a:gd name="f43" fmla="*/ f31 1 f21"/>
                <a:gd name="f44" fmla="*/ f32 1 f20"/>
                <a:gd name="f45" fmla="*/ f33 1 f21"/>
                <a:gd name="f46" fmla="*/ f34 1 f20"/>
                <a:gd name="f47" fmla="*/ f35 1 f20"/>
                <a:gd name="f48" fmla="*/ f36 1 f21"/>
                <a:gd name="f49" fmla="*/ f37 f15 1"/>
                <a:gd name="f50" fmla="*/ f38 f15 1"/>
                <a:gd name="f51" fmla="*/ f40 f16 1"/>
                <a:gd name="f52" fmla="*/ f39 f16 1"/>
                <a:gd name="f53" fmla="*/ f42 f15 1"/>
                <a:gd name="f54" fmla="*/ f43 f16 1"/>
                <a:gd name="f55" fmla="*/ f44 f15 1"/>
                <a:gd name="f56" fmla="*/ f45 f16 1"/>
                <a:gd name="f57" fmla="*/ f46 f15 1"/>
                <a:gd name="f58" fmla="*/ f47 f15 1"/>
                <a:gd name="f59" fmla="*/ f48 f16 1"/>
              </a:gdLst>
              <a:ahLst/>
              <a:cxnLst>
                <a:cxn ang="3cd4">
                  <a:pos x="hc" y="t"/>
                </a:cxn>
                <a:cxn ang="0">
                  <a:pos x="r" y="vc"/>
                </a:cxn>
                <a:cxn ang="cd4">
                  <a:pos x="hc" y="b"/>
                </a:cxn>
                <a:cxn ang="cd2">
                  <a:pos x="l" y="vc"/>
                </a:cxn>
                <a:cxn ang="f41">
                  <a:pos x="f53" y="f54"/>
                </a:cxn>
                <a:cxn ang="f41">
                  <a:pos x="f55" y="f56"/>
                </a:cxn>
                <a:cxn ang="f41">
                  <a:pos x="f57" y="f56"/>
                </a:cxn>
                <a:cxn ang="f41">
                  <a:pos x="f58" y="f54"/>
                </a:cxn>
                <a:cxn ang="f41">
                  <a:pos x="f57" y="f59"/>
                </a:cxn>
                <a:cxn ang="f41">
                  <a:pos x="f55" y="f59"/>
                </a:cxn>
                <a:cxn ang="f41">
                  <a:pos x="f53" y="f54"/>
                </a:cxn>
              </a:cxnLst>
              <a:rect l="f49" t="f52" r="f50" b="f51"/>
              <a:pathLst>
                <a:path w="1823315" h="1586284">
                  <a:moveTo>
                    <a:pt x="f8" y="f5"/>
                  </a:moveTo>
                  <a:lnTo>
                    <a:pt x="f9" y="f10"/>
                  </a:lnTo>
                  <a:lnTo>
                    <a:pt x="f9" y="f11"/>
                  </a:lnTo>
                  <a:lnTo>
                    <a:pt x="f12" y="f7"/>
                  </a:lnTo>
                  <a:lnTo>
                    <a:pt x="f13" y="f11"/>
                  </a:lnTo>
                  <a:lnTo>
                    <a:pt x="f13" y="f10"/>
                  </a:lnTo>
                  <a:lnTo>
                    <a:pt x="f8" y="f5"/>
                  </a:lnTo>
                  <a:close/>
                </a:path>
              </a:pathLst>
            </a:custGeom>
            <a:solidFill>
              <a:srgbClr val="DE5E58"/>
            </a:solidFill>
            <a:ln cap="flat">
              <a:noFill/>
              <a:prstDash val="solid"/>
            </a:ln>
            <a:effectLst/>
            <a:scene3d>
              <a:camera prst="orthographicFront">
                <a:rot lat="0" lon="0" rev="0"/>
              </a:camera>
              <a:lightRig rig="contrasting" dir="t">
                <a:rot lat="0" lon="0" rev="7800000"/>
              </a:lightRig>
            </a:scene3d>
            <a:sp3d>
              <a:bevelT w="139700" h="139700"/>
            </a:sp3d>
          </p:spPr>
          <p:txBody>
            <a:bodyPr vert="horz" wrap="square" lIns="247198" tIns="284131" rIns="247198" bIns="284131" anchor="ctr" anchorCtr="1" compatLnSpc="1">
              <a:noAutofit/>
            </a:bodyPr>
            <a:lstStyle/>
            <a:p>
              <a:pPr marL="0" marR="0" lvl="0" indent="0" algn="ctr" defTabSz="800100" eaLnBrk="1" fontAlgn="auto" latinLnBrk="0" hangingPunct="1">
                <a:lnSpc>
                  <a:spcPct val="90000"/>
                </a:lnSpc>
                <a:spcBef>
                  <a:spcPts val="0"/>
                </a:spcBef>
                <a:spcAft>
                  <a:spcPts val="800"/>
                </a:spcAft>
                <a:buClrTx/>
                <a:buSzTx/>
                <a:buFontTx/>
                <a:buNone/>
                <a:tabLst/>
                <a:defRPr sz="1800" b="0" i="0" u="none" strike="noStrike" kern="0" cap="none" spc="0" baseline="0">
                  <a:solidFill>
                    <a:srgbClr val="000000"/>
                  </a:solidFill>
                  <a:uFillTx/>
                </a:defRPr>
              </a:pPr>
              <a:r>
                <a:rPr kumimoji="0" lang="de-DE" sz="1800" b="0" i="0" u="none" strike="noStrike" kern="0" cap="none" spc="0" normalizeH="0" baseline="0" noProof="0" dirty="0">
                  <a:ln>
                    <a:noFill/>
                  </a:ln>
                  <a:solidFill>
                    <a:srgbClr val="FFFFFF"/>
                  </a:solidFill>
                  <a:effectLst/>
                  <a:uLnTx/>
                  <a:uFillTx/>
                  <a:latin typeface="Calibri" pitchFamily="34"/>
                  <a:cs typeface="Calibri" pitchFamily="34"/>
                </a:rPr>
                <a:t>Wunsch n. Wechsel d. </a:t>
              </a:r>
              <a:r>
                <a:rPr kumimoji="0" lang="de-DE" sz="1800" b="0" i="0" u="none" strike="noStrike" kern="0" cap="none" spc="0" normalizeH="0" baseline="0" noProof="0" dirty="0" err="1">
                  <a:ln>
                    <a:noFill/>
                  </a:ln>
                  <a:solidFill>
                    <a:srgbClr val="FFFFFF"/>
                  </a:solidFill>
                  <a:effectLst/>
                  <a:uLnTx/>
                  <a:uFillTx/>
                  <a:latin typeface="Calibri" pitchFamily="34"/>
                  <a:cs typeface="Calibri" pitchFamily="34"/>
                </a:rPr>
                <a:t>SoA</a:t>
              </a:r>
              <a:r>
                <a:rPr kumimoji="0" lang="de-DE" sz="1800" b="0" i="0" u="none" strike="noStrike" kern="0" cap="none" spc="0" normalizeH="0" baseline="0" noProof="0" dirty="0">
                  <a:ln>
                    <a:noFill/>
                  </a:ln>
                  <a:solidFill>
                    <a:srgbClr val="FFFFFF"/>
                  </a:solidFill>
                  <a:effectLst/>
                  <a:uLnTx/>
                  <a:uFillTx/>
                  <a:latin typeface="Calibri" pitchFamily="34"/>
                  <a:cs typeface="Calibri" pitchFamily="34"/>
                </a:rPr>
                <a:t> d. ASD</a:t>
              </a:r>
            </a:p>
          </p:txBody>
        </p:sp>
      </p:grpSp>
    </p:spTree>
    <p:extLst>
      <p:ext uri="{BB962C8B-B14F-4D97-AF65-F5344CB8AC3E}">
        <p14:creationId xmlns:p14="http://schemas.microsoft.com/office/powerpoint/2010/main" val="39395753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2387588" y="330809"/>
            <a:ext cx="7416824" cy="1440160"/>
          </a:xfrm>
        </p:spPr>
        <p:txBody>
          <a:bodyPr>
            <a:noAutofit/>
          </a:bodyPr>
          <a:lstStyle/>
          <a:p>
            <a:r>
              <a:rPr lang="de-DE" sz="4000" dirty="0"/>
              <a:t>Vielen Dank für Ihre Aufmerksamkeit</a:t>
            </a:r>
          </a:p>
        </p:txBody>
      </p:sp>
      <p:pic>
        <p:nvPicPr>
          <p:cNvPr id="3" name="Grafik 2">
            <a:extLst>
              <a:ext uri="{FF2B5EF4-FFF2-40B4-BE49-F238E27FC236}">
                <a16:creationId xmlns:a16="http://schemas.microsoft.com/office/drawing/2014/main" id="{78151007-B8EA-410D-A1F5-9D3DB07AD34C}"/>
              </a:ext>
            </a:extLst>
          </p:cNvPr>
          <p:cNvPicPr>
            <a:picLocks noChangeAspect="1"/>
          </p:cNvPicPr>
          <p:nvPr/>
        </p:nvPicPr>
        <p:blipFill>
          <a:blip r:embed="rId3"/>
          <a:stretch>
            <a:fillRect/>
          </a:stretch>
        </p:blipFill>
        <p:spPr>
          <a:xfrm>
            <a:off x="3165807" y="1672407"/>
            <a:ext cx="5860386" cy="4395290"/>
          </a:xfrm>
          <a:prstGeom prst="rect">
            <a:avLst/>
          </a:prstGeom>
        </p:spPr>
      </p:pic>
    </p:spTree>
    <p:extLst>
      <p:ext uri="{BB962C8B-B14F-4D97-AF65-F5344CB8AC3E}">
        <p14:creationId xmlns:p14="http://schemas.microsoft.com/office/powerpoint/2010/main" val="33828009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3" name="Titel 1"/>
          <p:cNvSpPr txBox="1"/>
          <p:nvPr/>
        </p:nvSpPr>
        <p:spPr>
          <a:xfrm>
            <a:off x="838080" y="365040"/>
            <a:ext cx="10515240" cy="1325160"/>
          </a:xfrm>
          <a:prstGeom prst="rect">
            <a:avLst/>
          </a:prstGeom>
          <a:noFill/>
          <a:ln w="0">
            <a:noFill/>
          </a:ln>
        </p:spPr>
        <p:txBody>
          <a:bodyPr anchor="ctr">
            <a:noAutofit/>
          </a:bodyPr>
          <a:lstStyle/>
          <a:p>
            <a:pPr>
              <a:lnSpc>
                <a:spcPct val="90000"/>
              </a:lnSpc>
            </a:pPr>
            <a:r>
              <a:rPr lang="de-DE" sz="4000" b="1" strike="noStrike" spc="-1">
                <a:solidFill>
                  <a:srgbClr val="00519E"/>
                </a:solidFill>
                <a:latin typeface="Verdana"/>
                <a:ea typeface="Verdana"/>
              </a:rPr>
              <a:t>Quellen</a:t>
            </a:r>
            <a:endParaRPr lang="de-DE" sz="4000" b="0" strike="noStrike" spc="-1">
              <a:solidFill>
                <a:srgbClr val="000000"/>
              </a:solidFill>
              <a:latin typeface="Calibri"/>
            </a:endParaRPr>
          </a:p>
        </p:txBody>
      </p:sp>
      <p:sp>
        <p:nvSpPr>
          <p:cNvPr id="484" name="Inhaltsplatzhalter 2"/>
          <p:cNvSpPr txBox="1"/>
          <p:nvPr/>
        </p:nvSpPr>
        <p:spPr>
          <a:xfrm>
            <a:off x="838080" y="1825560"/>
            <a:ext cx="10515240" cy="4350960"/>
          </a:xfrm>
          <a:prstGeom prst="rect">
            <a:avLst/>
          </a:prstGeom>
          <a:noFill/>
          <a:ln w="0">
            <a:noFill/>
          </a:ln>
        </p:spPr>
        <p:txBody>
          <a:bodyPr>
            <a:normAutofit/>
          </a:bodyPr>
          <a:lstStyle/>
          <a:p>
            <a:pPr marL="228600" indent="-228240">
              <a:lnSpc>
                <a:spcPct val="90000"/>
              </a:lnSpc>
              <a:spcBef>
                <a:spcPts val="1001"/>
              </a:spcBef>
              <a:buClr>
                <a:srgbClr val="000000"/>
              </a:buClr>
              <a:buFont typeface="Arial"/>
              <a:buChar char="•"/>
            </a:pPr>
            <a:r>
              <a:rPr lang="de-DE" sz="2000" b="1" strike="noStrike" spc="-1" dirty="0">
                <a:solidFill>
                  <a:srgbClr val="000000"/>
                </a:solidFill>
                <a:latin typeface="Calibri"/>
              </a:rPr>
              <a:t>Bundesnetzwerk Ombudschaft in der Kinder- und Jugendhilfe</a:t>
            </a:r>
            <a:r>
              <a:rPr lang="de-DE" sz="2000" b="0" strike="noStrike" spc="-1" dirty="0">
                <a:solidFill>
                  <a:srgbClr val="000000"/>
                </a:solidFill>
                <a:latin typeface="Calibri"/>
              </a:rPr>
              <a:t>. Selbstverständnis, </a:t>
            </a:r>
            <a:r>
              <a:rPr lang="de-DE" sz="2000" b="0" u="sng" strike="noStrike" spc="-1" dirty="0">
                <a:solidFill>
                  <a:srgbClr val="0563C1"/>
                </a:solidFill>
                <a:uFillTx/>
                <a:latin typeface="Calibri"/>
                <a:hlinkClick r:id="rId3"/>
              </a:rPr>
              <a:t>https://ombudschaft-jugendhilfe.de/wp-content/uploads/BNW_Brosch%C3%BCre_Selbstverst%C3%A4ndnis_FINAL.pdf</a:t>
            </a:r>
            <a:r>
              <a:rPr lang="de-DE" sz="2000" b="0" strike="noStrike" spc="-1" dirty="0">
                <a:solidFill>
                  <a:srgbClr val="000000"/>
                </a:solidFill>
                <a:latin typeface="Calibri"/>
              </a:rPr>
              <a:t> </a:t>
            </a:r>
          </a:p>
          <a:p>
            <a:pPr marL="228600" indent="-228240">
              <a:lnSpc>
                <a:spcPct val="90000"/>
              </a:lnSpc>
              <a:spcBef>
                <a:spcPts val="1001"/>
              </a:spcBef>
              <a:buClr>
                <a:srgbClr val="000000"/>
              </a:buClr>
              <a:buFont typeface="Arial"/>
              <a:buChar char="•"/>
            </a:pPr>
            <a:r>
              <a:rPr lang="de-DE" sz="2000" b="1" strike="noStrike" spc="-1" dirty="0">
                <a:solidFill>
                  <a:srgbClr val="000000"/>
                </a:solidFill>
                <a:latin typeface="Calibri"/>
              </a:rPr>
              <a:t>Kinder- und Jugendstärkungsgesetz</a:t>
            </a:r>
            <a:r>
              <a:rPr lang="de-DE" sz="2000" b="0" strike="noStrike" spc="-1" dirty="0">
                <a:solidFill>
                  <a:srgbClr val="000000"/>
                </a:solidFill>
                <a:latin typeface="Calibri"/>
              </a:rPr>
              <a:t>: Weiterentwicklung des SGB VIII (2021). Walhalla Verlag</a:t>
            </a:r>
          </a:p>
          <a:p>
            <a:pPr marL="228600" indent="-228240">
              <a:lnSpc>
                <a:spcPct val="90000"/>
              </a:lnSpc>
              <a:spcBef>
                <a:spcPts val="1001"/>
              </a:spcBef>
              <a:buClr>
                <a:srgbClr val="000000"/>
              </a:buClr>
              <a:buFont typeface="Arial"/>
              <a:buChar char="•"/>
            </a:pPr>
            <a:r>
              <a:rPr lang="de-DE" sz="2000" b="1" strike="noStrike" spc="-1" dirty="0">
                <a:solidFill>
                  <a:srgbClr val="000000"/>
                </a:solidFill>
                <a:latin typeface="Calibri"/>
              </a:rPr>
              <a:t>Urban-Stahl, U. </a:t>
            </a:r>
            <a:r>
              <a:rPr lang="de-DE" sz="2000" b="0" strike="noStrike" spc="-1" dirty="0">
                <a:solidFill>
                  <a:srgbClr val="000000"/>
                </a:solidFill>
                <a:latin typeface="Calibri"/>
              </a:rPr>
              <a:t>(2011). </a:t>
            </a:r>
            <a:r>
              <a:rPr lang="de-DE" sz="2000" b="0" strike="noStrike" spc="-1" dirty="0" err="1">
                <a:solidFill>
                  <a:srgbClr val="000000"/>
                </a:solidFill>
                <a:latin typeface="Calibri"/>
              </a:rPr>
              <a:t>Ombuds</a:t>
            </a:r>
            <a:r>
              <a:rPr lang="de-DE" sz="2000" b="0" strike="noStrike" spc="-1" dirty="0">
                <a:solidFill>
                  <a:srgbClr val="000000"/>
                </a:solidFill>
                <a:latin typeface="Calibri"/>
              </a:rPr>
              <a:t>- und Beschwerdestellen in der Kinder- und Jugendhilfe in Deutschland. Eine Bestandsaufnahme unter besonderer Berücksichtigung des möglichen Beitrags zum »Lernen aus Fehlern im Kinderschutz«. Beiträge zur Qualitätsentwicklung im Kinderschutz, Bd.1, </a:t>
            </a:r>
            <a:r>
              <a:rPr lang="de-DE" sz="2000" b="0" u="sng" strike="noStrike" spc="-1" dirty="0">
                <a:solidFill>
                  <a:srgbClr val="0563C1"/>
                </a:solidFill>
                <a:uFillTx/>
                <a:latin typeface="Calibri"/>
                <a:hlinkClick r:id="rId4"/>
              </a:rPr>
              <a:t>https://www.fruehehilfen.de/fileadmin/user_upload/fruehehilfen.de/pdf/Expertise_Ombudsstelle_low2.pdf</a:t>
            </a:r>
            <a:r>
              <a:rPr lang="de-DE" sz="2000" b="0" strike="noStrike" spc="-1" dirty="0">
                <a:solidFill>
                  <a:srgbClr val="000000"/>
                </a:solidFill>
                <a:latin typeface="Calibri"/>
              </a:rPr>
              <a:t> </a:t>
            </a:r>
          </a:p>
          <a:p>
            <a:pPr>
              <a:lnSpc>
                <a:spcPct val="90000"/>
              </a:lnSpc>
              <a:spcBef>
                <a:spcPts val="1001"/>
              </a:spcBef>
            </a:pPr>
            <a:endParaRPr lang="de-DE" sz="2000" b="0" strike="noStrike" spc="-1" dirty="0">
              <a:solidFill>
                <a:srgbClr val="000000"/>
              </a:solidFill>
              <a:latin typeface="Calibri"/>
            </a:endParaRPr>
          </a:p>
          <a:p>
            <a:pPr>
              <a:lnSpc>
                <a:spcPct val="90000"/>
              </a:lnSpc>
              <a:spcBef>
                <a:spcPts val="1001"/>
              </a:spcBef>
            </a:pPr>
            <a:endParaRPr lang="de-DE" sz="2000" b="0" strike="noStrike" spc="-1" dirty="0">
              <a:solidFill>
                <a:srgbClr val="000000"/>
              </a:solidFill>
              <a:latin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204246" y="820271"/>
            <a:ext cx="10225754" cy="4518211"/>
          </a:xfrm>
        </p:spPr>
        <p:txBody>
          <a:bodyPr>
            <a:noAutofit/>
          </a:bodyPr>
          <a:lstStyle/>
          <a:p>
            <a:r>
              <a:rPr lang="de-DE" sz="4000" dirty="0"/>
              <a:t>Erfahrungen von </a:t>
            </a:r>
            <a:r>
              <a:rPr lang="de-DE" sz="4000" dirty="0" err="1"/>
              <a:t>Careleavern</a:t>
            </a:r>
            <a:r>
              <a:rPr lang="de-DE" sz="4000" dirty="0"/>
              <a:t> beim </a:t>
            </a:r>
            <a:br>
              <a:rPr lang="de-DE" sz="4000" dirty="0"/>
            </a:br>
            <a:r>
              <a:rPr lang="de-DE" sz="4000" dirty="0"/>
              <a:t>Übergang von Kinder- und Jugendpsychiatrie in Erwachsenenpsychiatrie</a:t>
            </a:r>
            <a:br>
              <a:rPr lang="de-DE" sz="4000" dirty="0"/>
            </a:br>
            <a:br>
              <a:rPr lang="de-DE" sz="4000" dirty="0"/>
            </a:br>
            <a:endParaRPr lang="de-DE" sz="4000" dirty="0"/>
          </a:p>
        </p:txBody>
      </p:sp>
    </p:spTree>
    <p:extLst>
      <p:ext uri="{BB962C8B-B14F-4D97-AF65-F5344CB8AC3E}">
        <p14:creationId xmlns:p14="http://schemas.microsoft.com/office/powerpoint/2010/main" val="27594948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 name="Textplatzhalter 3"/>
          <p:cNvSpPr>
            <a:spLocks noGrp="1"/>
          </p:cNvSpPr>
          <p:nvPr>
            <p:ph type="body" idx="21"/>
          </p:nvPr>
        </p:nvSpPr>
        <p:spPr>
          <a:xfrm>
            <a:off x="7581827" y="444999"/>
            <a:ext cx="2919662" cy="3811588"/>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normAutofit/>
          </a:bodyPr>
          <a:lstStyle/>
          <a:p>
            <a:pPr marL="0" indent="0">
              <a:buSzTx/>
              <a:buFontTx/>
              <a:buNone/>
              <a:defRPr sz="1600">
                <a:solidFill>
                  <a:schemeClr val="accent1"/>
                </a:solidFill>
              </a:defRPr>
            </a:pPr>
            <a:r>
              <a:rPr sz="2400" dirty="0"/>
              <a:t>Care = </a:t>
            </a:r>
            <a:r>
              <a:rPr sz="2400" dirty="0" err="1"/>
              <a:t>Fürsorge</a:t>
            </a:r>
            <a:endParaRPr sz="2400" dirty="0"/>
          </a:p>
          <a:p>
            <a:pPr marL="0" indent="0">
              <a:buSzTx/>
              <a:buFontTx/>
              <a:buNone/>
              <a:defRPr sz="1600">
                <a:solidFill>
                  <a:schemeClr val="accent1"/>
                </a:solidFill>
              </a:defRPr>
            </a:pPr>
            <a:r>
              <a:rPr sz="2400" dirty="0"/>
              <a:t>Leave = </a:t>
            </a:r>
            <a:r>
              <a:rPr sz="2400" dirty="0" err="1"/>
              <a:t>Verlassen</a:t>
            </a:r>
            <a:r>
              <a:rPr sz="2400" dirty="0"/>
              <a:t> </a:t>
            </a:r>
          </a:p>
        </p:txBody>
      </p:sp>
      <p:sp>
        <p:nvSpPr>
          <p:cNvPr id="203" name="„Als Care Leaver werden junge Menschen bezeichnet, die sich in öffentlicher stationärer Erziehungshilfe (Wohngruppen, Erziehungsstellen, Pflegefamilien oder andere Betreuungsformen) befinden und deren Übergang in ein eigenständiges Leben unmittelbar bevo"/>
          <p:cNvSpPr txBox="1">
            <a:spLocks noGrp="1"/>
          </p:cNvSpPr>
          <p:nvPr>
            <p:ph type="body" sz="half" idx="1"/>
          </p:nvPr>
        </p:nvSpPr>
        <p:spPr>
          <a:xfrm>
            <a:off x="4849075" y="2057400"/>
            <a:ext cx="6349331" cy="3811588"/>
          </a:xfrm>
          <a:prstGeom prst="rect">
            <a:avLst/>
          </a:prstGeom>
        </p:spPr>
        <p:txBody>
          <a:bodyPr>
            <a:normAutofit fontScale="85000" lnSpcReduction="10000"/>
          </a:bodyPr>
          <a:lstStyle/>
          <a:p>
            <a:pPr marL="0" lvl="1" indent="176021" defTabSz="352043">
              <a:lnSpc>
                <a:spcPct val="150000"/>
              </a:lnSpc>
              <a:spcBef>
                <a:spcPts val="0"/>
              </a:spcBef>
              <a:buSzTx/>
              <a:buFontTx/>
              <a:buNone/>
              <a:defRPr sz="2156"/>
            </a:pPr>
            <a:r>
              <a:rPr lang="de-DE" dirty="0"/>
              <a:t>A</a:t>
            </a:r>
            <a:r>
              <a:rPr dirty="0"/>
              <a:t>ls Care Leaver </a:t>
            </a:r>
            <a:r>
              <a:rPr dirty="0" err="1"/>
              <a:t>werden</a:t>
            </a:r>
            <a:r>
              <a:rPr dirty="0"/>
              <a:t> </a:t>
            </a:r>
            <a:r>
              <a:rPr dirty="0" err="1"/>
              <a:t>junge</a:t>
            </a:r>
            <a:r>
              <a:rPr dirty="0"/>
              <a:t> Menschen </a:t>
            </a:r>
            <a:r>
              <a:rPr dirty="0" err="1"/>
              <a:t>bezeichnet</a:t>
            </a:r>
            <a:r>
              <a:rPr dirty="0"/>
              <a:t>, die </a:t>
            </a:r>
            <a:r>
              <a:rPr dirty="0" err="1"/>
              <a:t>sich</a:t>
            </a:r>
            <a:r>
              <a:rPr dirty="0"/>
              <a:t> in </a:t>
            </a:r>
            <a:r>
              <a:rPr dirty="0" err="1"/>
              <a:t>öffentlicher</a:t>
            </a:r>
            <a:r>
              <a:rPr dirty="0"/>
              <a:t> </a:t>
            </a:r>
            <a:r>
              <a:rPr dirty="0" err="1"/>
              <a:t>stationärer</a:t>
            </a:r>
            <a:r>
              <a:rPr dirty="0"/>
              <a:t> </a:t>
            </a:r>
            <a:r>
              <a:rPr dirty="0" err="1"/>
              <a:t>Erziehungshilfe</a:t>
            </a:r>
            <a:r>
              <a:rPr lang="de-DE" dirty="0"/>
              <a:t> </a:t>
            </a:r>
            <a:r>
              <a:rPr dirty="0"/>
              <a:t>(</a:t>
            </a:r>
            <a:r>
              <a:rPr dirty="0" err="1"/>
              <a:t>Wohngruppen</a:t>
            </a:r>
            <a:r>
              <a:rPr dirty="0"/>
              <a:t>, </a:t>
            </a:r>
            <a:r>
              <a:rPr dirty="0" err="1"/>
              <a:t>Erziehungsstellen</a:t>
            </a:r>
            <a:r>
              <a:rPr dirty="0"/>
              <a:t>, </a:t>
            </a:r>
            <a:r>
              <a:rPr dirty="0" err="1"/>
              <a:t>Pflegefamilien</a:t>
            </a:r>
            <a:r>
              <a:rPr dirty="0"/>
              <a:t> </a:t>
            </a:r>
            <a:r>
              <a:rPr dirty="0" err="1"/>
              <a:t>oder</a:t>
            </a:r>
            <a:r>
              <a:rPr dirty="0"/>
              <a:t> </a:t>
            </a:r>
            <a:r>
              <a:rPr dirty="0" err="1"/>
              <a:t>andere</a:t>
            </a:r>
            <a:r>
              <a:rPr dirty="0"/>
              <a:t> </a:t>
            </a:r>
            <a:r>
              <a:rPr dirty="0" err="1"/>
              <a:t>Betreuungsformen</a:t>
            </a:r>
            <a:r>
              <a:rPr dirty="0"/>
              <a:t>) </a:t>
            </a:r>
            <a:r>
              <a:rPr dirty="0" err="1"/>
              <a:t>befinden</a:t>
            </a:r>
            <a:r>
              <a:rPr dirty="0"/>
              <a:t> und </a:t>
            </a:r>
            <a:r>
              <a:rPr dirty="0" err="1"/>
              <a:t>deren</a:t>
            </a:r>
            <a:r>
              <a:rPr dirty="0"/>
              <a:t> </a:t>
            </a:r>
            <a:r>
              <a:rPr dirty="0" err="1"/>
              <a:t>Übergang</a:t>
            </a:r>
            <a:r>
              <a:rPr dirty="0"/>
              <a:t> in </a:t>
            </a:r>
            <a:r>
              <a:rPr dirty="0" err="1"/>
              <a:t>ein</a:t>
            </a:r>
            <a:r>
              <a:rPr dirty="0"/>
              <a:t> </a:t>
            </a:r>
            <a:r>
              <a:rPr dirty="0" err="1"/>
              <a:t>eigenständiges</a:t>
            </a:r>
            <a:r>
              <a:rPr dirty="0"/>
              <a:t> Leben </a:t>
            </a:r>
            <a:r>
              <a:rPr dirty="0" err="1"/>
              <a:t>unmittelbar</a:t>
            </a:r>
            <a:r>
              <a:rPr dirty="0"/>
              <a:t> </a:t>
            </a:r>
            <a:r>
              <a:rPr dirty="0" err="1"/>
              <a:t>bevorsteht</a:t>
            </a:r>
            <a:r>
              <a:rPr dirty="0"/>
              <a:t>. Der </a:t>
            </a:r>
            <a:r>
              <a:rPr dirty="0" err="1"/>
              <a:t>Begriff</a:t>
            </a:r>
            <a:r>
              <a:rPr dirty="0"/>
              <a:t> </a:t>
            </a:r>
            <a:r>
              <a:rPr dirty="0" err="1"/>
              <a:t>umfasst</a:t>
            </a:r>
            <a:r>
              <a:rPr dirty="0"/>
              <a:t> </a:t>
            </a:r>
            <a:r>
              <a:rPr dirty="0" err="1"/>
              <a:t>auch</a:t>
            </a:r>
            <a:r>
              <a:rPr dirty="0"/>
              <a:t> </a:t>
            </a:r>
            <a:r>
              <a:rPr dirty="0" err="1"/>
              <a:t>Jugendliche</a:t>
            </a:r>
            <a:r>
              <a:rPr dirty="0"/>
              <a:t> </a:t>
            </a:r>
            <a:r>
              <a:rPr dirty="0" err="1"/>
              <a:t>oder</a:t>
            </a:r>
            <a:r>
              <a:rPr dirty="0"/>
              <a:t> </a:t>
            </a:r>
            <a:r>
              <a:rPr dirty="0" err="1"/>
              <a:t>junge</a:t>
            </a:r>
            <a:r>
              <a:rPr dirty="0"/>
              <a:t> </a:t>
            </a:r>
            <a:r>
              <a:rPr dirty="0" err="1"/>
              <a:t>Erwachsene</a:t>
            </a:r>
            <a:r>
              <a:rPr dirty="0"/>
              <a:t>, die </a:t>
            </a:r>
            <a:r>
              <a:rPr dirty="0" err="1"/>
              <a:t>diese</a:t>
            </a:r>
            <a:r>
              <a:rPr dirty="0"/>
              <a:t> </a:t>
            </a:r>
            <a:r>
              <a:rPr dirty="0" err="1"/>
              <a:t>Hilfesettings</a:t>
            </a:r>
            <a:r>
              <a:rPr dirty="0"/>
              <a:t> </a:t>
            </a:r>
            <a:r>
              <a:rPr dirty="0" err="1"/>
              <a:t>bereits</a:t>
            </a:r>
            <a:r>
              <a:rPr dirty="0"/>
              <a:t> </a:t>
            </a:r>
            <a:r>
              <a:rPr dirty="0" err="1"/>
              <a:t>verlassen</a:t>
            </a:r>
            <a:r>
              <a:rPr dirty="0"/>
              <a:t> </a:t>
            </a:r>
            <a:r>
              <a:rPr dirty="0" err="1"/>
              <a:t>haben</a:t>
            </a:r>
            <a:r>
              <a:rPr dirty="0"/>
              <a:t> und </a:t>
            </a:r>
            <a:r>
              <a:rPr dirty="0" err="1"/>
              <a:t>ohne</a:t>
            </a:r>
            <a:r>
              <a:rPr dirty="0"/>
              <a:t> </a:t>
            </a:r>
            <a:r>
              <a:rPr dirty="0" err="1"/>
              <a:t>Unterstützung</a:t>
            </a:r>
            <a:r>
              <a:rPr dirty="0"/>
              <a:t> der Kinder- und </a:t>
            </a:r>
            <a:r>
              <a:rPr dirty="0" err="1"/>
              <a:t>Jugendhilfe</a:t>
            </a:r>
            <a:r>
              <a:rPr dirty="0"/>
              <a:t> leben (Sievers et al. 2018: 9).“</a:t>
            </a:r>
          </a:p>
        </p:txBody>
      </p:sp>
      <p:sp>
        <p:nvSpPr>
          <p:cNvPr id="204" name="Care Leaver"/>
          <p:cNvSpPr txBox="1">
            <a:spLocks noGrp="1"/>
          </p:cNvSpPr>
          <p:nvPr>
            <p:ph type="title"/>
          </p:nvPr>
        </p:nvSpPr>
        <p:spPr>
          <a:xfrm>
            <a:off x="916836" y="402227"/>
            <a:ext cx="3932239" cy="893504"/>
          </a:xfrm>
          <a:prstGeom prst="rect">
            <a:avLst/>
          </a:prstGeom>
        </p:spPr>
        <p:txBody>
          <a:bodyPr/>
          <a:lstStyle>
            <a:lvl1pPr>
              <a:defRPr sz="4000"/>
            </a:lvl1pPr>
          </a:lstStyle>
          <a:p>
            <a:r>
              <a:rPr b="1" dirty="0">
                <a:solidFill>
                  <a:schemeClr val="accent1"/>
                </a:solidFill>
              </a:rPr>
              <a:t>Care Leaver</a:t>
            </a:r>
          </a:p>
        </p:txBody>
      </p:sp>
      <p:sp>
        <p:nvSpPr>
          <p:cNvPr id="205" name="Foliennummer"/>
          <p:cNvSpPr txBox="1">
            <a:spLocks noGrp="1"/>
          </p:cNvSpPr>
          <p:nvPr>
            <p:ph type="sldNum" sz="quarter" idx="4294967295"/>
          </p:nvPr>
        </p:nvSpPr>
        <p:spPr>
          <a:xfrm>
            <a:off x="839787" y="6522987"/>
            <a:ext cx="181383" cy="248306"/>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17</a:t>
            </a:fld>
            <a:endParaRPr/>
          </a:p>
        </p:txBody>
      </p:sp>
      <p:pic>
        <p:nvPicPr>
          <p:cNvPr id="6" name="Picture 2" descr="C:\Users\bjoer\Documents\bjoern.wolkesicher.de\04 CARELEAVER\04 CARELEAVER allgemein\Bilder\Fotos für die Homepage\Fotos Arkadiko\Brückensteine Careleaver Fotos_7.jpg">
            <a:extLst>
              <a:ext uri="{FF2B5EF4-FFF2-40B4-BE49-F238E27FC236}">
                <a16:creationId xmlns:a16="http://schemas.microsoft.com/office/drawing/2014/main" id="{28D38633-C51F-4737-BE26-4F34ABEBC3E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0149" y="1295731"/>
            <a:ext cx="3546426" cy="53182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 name="„Als Care Leaver werden junge Menschen bezeichnet, die sich in öffentlicher stationärer Erziehungshilfe (Wohngruppen, Erziehungsstellen, Pflegefamilien oder andere Betreuungsformen) befinden und deren Übergang in ein eigenständiges Leben unmittelbar bevo"/>
          <p:cNvSpPr txBox="1">
            <a:spLocks noGrp="1"/>
          </p:cNvSpPr>
          <p:nvPr>
            <p:ph type="body" sz="half" idx="1"/>
          </p:nvPr>
        </p:nvSpPr>
        <p:spPr>
          <a:xfrm>
            <a:off x="1102548" y="1385047"/>
            <a:ext cx="5162459" cy="2882824"/>
          </a:xfrm>
          <a:prstGeom prst="rect">
            <a:avLst/>
          </a:prstGeom>
        </p:spPr>
        <p:txBody>
          <a:bodyPr>
            <a:normAutofit lnSpcReduction="10000"/>
          </a:bodyPr>
          <a:lstStyle/>
          <a:p>
            <a:pPr marL="0" indent="0">
              <a:buNone/>
            </a:pPr>
            <a:r>
              <a:rPr lang="de-DE" sz="2400" b="1" dirty="0"/>
              <a:t>Junge Menschen, die sich in öffentlicher stationärer Erziehungshilfe (Wohngruppen, Erziehungsstellen, Pflegefamilien oder anderen Betreuungsformen) befinden und das 16. Lebensjahr vollendet haben </a:t>
            </a:r>
            <a:r>
              <a:rPr lang="de-DE" sz="2400" b="1" dirty="0">
                <a:sym typeface="Wingdings" panose="05000000000000000000" pitchFamily="2" charset="2"/>
              </a:rPr>
              <a:t> </a:t>
            </a:r>
            <a:r>
              <a:rPr lang="de-DE" sz="2400" b="1" dirty="0" err="1">
                <a:sym typeface="Wingdings" panose="05000000000000000000" pitchFamily="2" charset="2"/>
              </a:rPr>
              <a:t>Careleaving</a:t>
            </a:r>
            <a:r>
              <a:rPr lang="de-DE" sz="2400" b="1" dirty="0">
                <a:sym typeface="Wingdings" panose="05000000000000000000" pitchFamily="2" charset="2"/>
              </a:rPr>
              <a:t> ist absehbar Thema, aber nicht unmittelbar bevor</a:t>
            </a:r>
            <a:endParaRPr lang="de-DE" sz="2400" b="1" dirty="0"/>
          </a:p>
        </p:txBody>
      </p:sp>
      <p:sp>
        <p:nvSpPr>
          <p:cNvPr id="204" name="Care Leaver"/>
          <p:cNvSpPr txBox="1">
            <a:spLocks noGrp="1"/>
          </p:cNvSpPr>
          <p:nvPr>
            <p:ph type="title"/>
          </p:nvPr>
        </p:nvSpPr>
        <p:spPr>
          <a:xfrm>
            <a:off x="1113953" y="358423"/>
            <a:ext cx="3932239" cy="893504"/>
          </a:xfrm>
          <a:prstGeom prst="rect">
            <a:avLst/>
          </a:prstGeom>
        </p:spPr>
        <p:txBody>
          <a:bodyPr>
            <a:normAutofit/>
          </a:bodyPr>
          <a:lstStyle>
            <a:lvl1pPr>
              <a:defRPr sz="4000"/>
            </a:lvl1pPr>
          </a:lstStyle>
          <a:p>
            <a:r>
              <a:rPr b="1" dirty="0">
                <a:solidFill>
                  <a:schemeClr val="accent1"/>
                </a:solidFill>
              </a:rPr>
              <a:t>Care </a:t>
            </a:r>
            <a:r>
              <a:rPr lang="de-DE" b="1" dirty="0">
                <a:solidFill>
                  <a:schemeClr val="accent1"/>
                </a:solidFill>
              </a:rPr>
              <a:t>Receiver</a:t>
            </a:r>
            <a:endParaRPr b="1" dirty="0">
              <a:solidFill>
                <a:schemeClr val="accent1"/>
              </a:solidFill>
            </a:endParaRPr>
          </a:p>
        </p:txBody>
      </p:sp>
      <p:sp>
        <p:nvSpPr>
          <p:cNvPr id="205" name="Foliennummer"/>
          <p:cNvSpPr txBox="1">
            <a:spLocks noGrp="1"/>
          </p:cNvSpPr>
          <p:nvPr>
            <p:ph type="sldNum" sz="quarter" idx="4294967295"/>
          </p:nvPr>
        </p:nvSpPr>
        <p:spPr>
          <a:xfrm>
            <a:off x="839787" y="6522987"/>
            <a:ext cx="181383" cy="24830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18</a:t>
            </a:fld>
            <a:endParaRPr/>
          </a:p>
        </p:txBody>
      </p:sp>
      <p:pic>
        <p:nvPicPr>
          <p:cNvPr id="7" name="Picture 2" descr="C:\Users\bjoer\Documents\bjoern.wolkesicher.de\04 CARELEAVER\04 CARELEAVER allgemein\Bilder\Fotos für die Homepage\Fotos Arkadiko\Brückensteine Careleaver Fotos_1.jpg">
            <a:extLst>
              <a:ext uri="{FF2B5EF4-FFF2-40B4-BE49-F238E27FC236}">
                <a16:creationId xmlns:a16="http://schemas.microsoft.com/office/drawing/2014/main" id="{F24913BD-58A4-4F22-957C-3977EE52A4F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27991" y="1954649"/>
            <a:ext cx="3851920" cy="2568460"/>
          </a:xfrm>
          <a:prstGeom prst="rect">
            <a:avLst/>
          </a:prstGeom>
          <a:noFill/>
          <a:extLst>
            <a:ext uri="{909E8E84-426E-40DD-AFC4-6F175D3DCCD1}">
              <a14:hiddenFill xmlns:a14="http://schemas.microsoft.com/office/drawing/2010/main">
                <a:solidFill>
                  <a:srgbClr val="FFFFFF"/>
                </a:solidFill>
              </a14:hiddenFill>
            </a:ext>
          </a:extLst>
        </p:spPr>
      </p:pic>
      <p:sp>
        <p:nvSpPr>
          <p:cNvPr id="2" name="Textfeld 1">
            <a:extLst>
              <a:ext uri="{FF2B5EF4-FFF2-40B4-BE49-F238E27FC236}">
                <a16:creationId xmlns:a16="http://schemas.microsoft.com/office/drawing/2014/main" id="{787D7E9D-7EB0-4DA0-AF83-AD8C9894B8F5}"/>
              </a:ext>
            </a:extLst>
          </p:cNvPr>
          <p:cNvSpPr txBox="1"/>
          <p:nvPr/>
        </p:nvSpPr>
        <p:spPr>
          <a:xfrm>
            <a:off x="1113953" y="4768663"/>
            <a:ext cx="9579599" cy="21236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de-DE" sz="3600" b="1" i="0" u="none" strike="noStrike" cap="none" spc="0" normalizeH="0" baseline="0" dirty="0" err="1">
                <a:ln>
                  <a:noFill/>
                </a:ln>
                <a:solidFill>
                  <a:schemeClr val="accent1"/>
                </a:solidFill>
                <a:effectLst/>
                <a:uFillTx/>
                <a:latin typeface="Verdana" panose="020B0604030504040204" pitchFamily="34" charset="0"/>
                <a:ea typeface="Verdana" panose="020B0604030504040204" pitchFamily="34" charset="0"/>
                <a:sym typeface="Calibri"/>
              </a:rPr>
              <a:t>Homeleaver</a:t>
            </a:r>
            <a:endParaRPr kumimoji="0" lang="de-DE" sz="3600" b="1" i="0" u="none" strike="noStrike" cap="none" spc="0" normalizeH="0" baseline="0" dirty="0">
              <a:ln>
                <a:noFill/>
              </a:ln>
              <a:solidFill>
                <a:schemeClr val="accent1"/>
              </a:solidFill>
              <a:effectLst/>
              <a:uFillTx/>
              <a:latin typeface="Verdana" panose="020B0604030504040204" pitchFamily="34" charset="0"/>
              <a:ea typeface="Verdana" panose="020B0604030504040204" pitchFamily="34" charset="0"/>
              <a:sym typeface="Calibri"/>
            </a:endParaRPr>
          </a:p>
          <a:p>
            <a:r>
              <a:rPr lang="de-DE" sz="2400" b="1" dirty="0"/>
              <a:t>Peers, die in ihren Herkunftsfamilien aufwachsen</a:t>
            </a:r>
          </a:p>
          <a:p>
            <a:endParaRPr lang="de-DE" sz="1200" dirty="0"/>
          </a:p>
          <a:p>
            <a:endParaRPr lang="de-DE" sz="1200" dirty="0"/>
          </a:p>
          <a:p>
            <a:r>
              <a:rPr lang="de-DE" sz="1200" dirty="0"/>
              <a:t>Sievers, Britta; Thomas, Severine; Zeller, Maren (2015): Jugendhilfe – und dann? Zur Gestaltung der Übergänge junger Erwachsener aus stationären Erziehungshilfen. Ein Arbeitsbuch. Frankfurt am Main: IGFH. , S. 18</a:t>
            </a:r>
          </a:p>
          <a:p>
            <a:endParaRPr lang="de-DE" sz="2400" b="1" dirty="0"/>
          </a:p>
        </p:txBody>
      </p:sp>
    </p:spTree>
    <p:extLst>
      <p:ext uri="{BB962C8B-B14F-4D97-AF65-F5344CB8AC3E}">
        <p14:creationId xmlns:p14="http://schemas.microsoft.com/office/powerpoint/2010/main" val="2346470102"/>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 name="Textplatzhalter 3"/>
          <p:cNvSpPr>
            <a:spLocks noGrp="1"/>
          </p:cNvSpPr>
          <p:nvPr>
            <p:ph type="body" idx="21"/>
          </p:nvPr>
        </p:nvSpPr>
        <p:spPr>
          <a:xfrm>
            <a:off x="2400299" y="3634740"/>
            <a:ext cx="1359149" cy="2234248"/>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pPr marL="0" indent="0">
              <a:buSzTx/>
              <a:buFontTx/>
              <a:buNone/>
              <a:defRPr sz="1600">
                <a:solidFill>
                  <a:schemeClr val="accent1"/>
                </a:solidFill>
              </a:defRPr>
            </a:pPr>
            <a:r>
              <a:rPr dirty="0"/>
              <a:t> </a:t>
            </a:r>
          </a:p>
        </p:txBody>
      </p:sp>
      <p:sp>
        <p:nvSpPr>
          <p:cNvPr id="203" name="„Als Care Leaver werden junge Menschen bezeichnet, die sich in öffentlicher stationärer Erziehungshilfe (Wohngruppen, Erziehungsstellen, Pflegefamilien oder andere Betreuungsformen) befinden und deren Übergang in ein eigenständiges Leben unmittelbar bevo"/>
          <p:cNvSpPr txBox="1">
            <a:spLocks noGrp="1"/>
          </p:cNvSpPr>
          <p:nvPr>
            <p:ph type="body" sz="half" idx="1"/>
          </p:nvPr>
        </p:nvSpPr>
        <p:spPr>
          <a:xfrm>
            <a:off x="1108153" y="2057400"/>
            <a:ext cx="10090253" cy="3811588"/>
          </a:xfrm>
          <a:prstGeom prst="rect">
            <a:avLst/>
          </a:prstGeom>
        </p:spPr>
        <p:txBody>
          <a:bodyPr>
            <a:normAutofit fontScale="62500" lnSpcReduction="20000"/>
          </a:bodyPr>
          <a:lstStyle/>
          <a:p>
            <a:pPr marL="0" indent="0">
              <a:buNone/>
            </a:pPr>
            <a:r>
              <a:rPr lang="de-DE" sz="9600" b="1" dirty="0">
                <a:solidFill>
                  <a:srgbClr val="FFC000"/>
                </a:solidFill>
                <a:latin typeface="+mj-lt"/>
              </a:rPr>
              <a:t>18			</a:t>
            </a:r>
            <a:r>
              <a:rPr lang="de-DE" sz="2600" b="1" dirty="0">
                <a:solidFill>
                  <a:schemeClr val="tx1"/>
                </a:solidFill>
                <a:latin typeface="+mj-lt"/>
              </a:rPr>
              <a:t>Auszugsalter</a:t>
            </a:r>
            <a:r>
              <a:rPr lang="de-DE" sz="2400" b="1" dirty="0">
                <a:solidFill>
                  <a:schemeClr val="tx1"/>
                </a:solidFill>
                <a:latin typeface="+mj-lt"/>
              </a:rPr>
              <a:t> i.d.R. aus der stat. Jugendhilfe</a:t>
            </a:r>
            <a:endParaRPr lang="de-DE" sz="9600" b="1" dirty="0">
              <a:solidFill>
                <a:srgbClr val="FFC000"/>
              </a:solidFill>
              <a:latin typeface="+mj-lt"/>
            </a:endParaRPr>
          </a:p>
          <a:p>
            <a:pPr marL="0" indent="0">
              <a:buNone/>
            </a:pPr>
            <a:r>
              <a:rPr lang="de-DE" sz="9600" b="1" dirty="0">
                <a:solidFill>
                  <a:srgbClr val="FFC000"/>
                </a:solidFill>
                <a:latin typeface="+mj-lt"/>
              </a:rPr>
              <a:t>22,9		</a:t>
            </a:r>
            <a:r>
              <a:rPr lang="de-DE" sz="2400" b="1" dirty="0">
                <a:solidFill>
                  <a:schemeClr val="tx1"/>
                </a:solidFill>
                <a:latin typeface="+mj-lt"/>
              </a:rPr>
              <a:t>Durchschnittliches Auszugsalter von 							Mädchen</a:t>
            </a:r>
            <a:endParaRPr lang="de-DE" sz="9600" b="1" dirty="0">
              <a:solidFill>
                <a:srgbClr val="FFC000"/>
              </a:solidFill>
              <a:latin typeface="+mj-lt"/>
            </a:endParaRPr>
          </a:p>
          <a:p>
            <a:pPr marL="0" indent="0">
              <a:buNone/>
            </a:pPr>
            <a:r>
              <a:rPr lang="de-DE" sz="9500" b="1" dirty="0">
                <a:solidFill>
                  <a:schemeClr val="accent4"/>
                </a:solidFill>
                <a:latin typeface="+mj-lt"/>
              </a:rPr>
              <a:t>24,5</a:t>
            </a:r>
            <a:r>
              <a:rPr lang="de-DE" sz="3100" b="1" dirty="0">
                <a:solidFill>
                  <a:schemeClr val="tx1"/>
                </a:solidFill>
                <a:latin typeface="+mj-lt"/>
              </a:rPr>
              <a:t>		</a:t>
            </a:r>
            <a:r>
              <a:rPr lang="de-DE" sz="2600" b="1" dirty="0">
                <a:solidFill>
                  <a:schemeClr val="tx1"/>
                </a:solidFill>
                <a:latin typeface="+mj-lt"/>
              </a:rPr>
              <a:t>Durchschnittliches Auszugsalter von 							Jungen</a:t>
            </a:r>
          </a:p>
          <a:p>
            <a:pPr marL="0" indent="0">
              <a:buNone/>
            </a:pPr>
            <a:r>
              <a:rPr lang="de-DE" sz="9500" b="1" dirty="0">
                <a:solidFill>
                  <a:srgbClr val="FFC000"/>
                </a:solidFill>
                <a:latin typeface="+mj-lt"/>
              </a:rPr>
              <a:t>23,7      </a:t>
            </a:r>
            <a:r>
              <a:rPr lang="de-DE" sz="2400" b="1" dirty="0">
                <a:solidFill>
                  <a:schemeClr val="tx1"/>
                </a:solidFill>
                <a:latin typeface="+mj-lt"/>
              </a:rPr>
              <a:t>insgesamter  Durchschnitt</a:t>
            </a:r>
          </a:p>
          <a:p>
            <a:pPr marL="0" indent="0">
              <a:buNone/>
            </a:pPr>
            <a:r>
              <a:rPr lang="de-DE" sz="1600" dirty="0"/>
              <a:t>(vgl. de.statista.com 2020)</a:t>
            </a:r>
          </a:p>
          <a:p>
            <a:pPr marL="0" indent="0">
              <a:buNone/>
            </a:pPr>
            <a:endParaRPr lang="de-DE" sz="2600" b="1" dirty="0">
              <a:solidFill>
                <a:schemeClr val="tx1"/>
              </a:solidFill>
              <a:latin typeface="+mj-lt"/>
            </a:endParaRPr>
          </a:p>
          <a:p>
            <a:pPr marL="0" lvl="1" indent="176021" defTabSz="352043">
              <a:lnSpc>
                <a:spcPct val="150000"/>
              </a:lnSpc>
              <a:spcBef>
                <a:spcPts val="0"/>
              </a:spcBef>
              <a:buSzTx/>
              <a:buFontTx/>
              <a:buNone/>
              <a:defRPr sz="2156"/>
            </a:pPr>
            <a:endParaRPr dirty="0"/>
          </a:p>
        </p:txBody>
      </p:sp>
      <p:sp>
        <p:nvSpPr>
          <p:cNvPr id="204" name="Care Leaver"/>
          <p:cNvSpPr txBox="1">
            <a:spLocks noGrp="1"/>
          </p:cNvSpPr>
          <p:nvPr>
            <p:ph type="title"/>
          </p:nvPr>
        </p:nvSpPr>
        <p:spPr>
          <a:xfrm>
            <a:off x="916835" y="402226"/>
            <a:ext cx="10835893" cy="1357993"/>
          </a:xfrm>
          <a:prstGeom prst="rect">
            <a:avLst/>
          </a:prstGeom>
        </p:spPr>
        <p:txBody>
          <a:bodyPr>
            <a:normAutofit/>
          </a:bodyPr>
          <a:lstStyle>
            <a:lvl1pPr>
              <a:defRPr sz="4000"/>
            </a:lvl1pPr>
          </a:lstStyle>
          <a:p>
            <a:r>
              <a:rPr lang="de-DE" b="1" dirty="0">
                <a:solidFill>
                  <a:schemeClr val="accent1"/>
                </a:solidFill>
              </a:rPr>
              <a:t>Drei Zahlen </a:t>
            </a:r>
            <a:br>
              <a:rPr lang="de-DE" b="1" dirty="0">
                <a:solidFill>
                  <a:schemeClr val="accent1"/>
                </a:solidFill>
              </a:rPr>
            </a:br>
            <a:r>
              <a:rPr lang="de-DE" b="1" dirty="0">
                <a:solidFill>
                  <a:schemeClr val="accent1"/>
                </a:solidFill>
              </a:rPr>
              <a:t>– was haben die miteinander zu tun?</a:t>
            </a:r>
            <a:endParaRPr b="1" dirty="0">
              <a:solidFill>
                <a:schemeClr val="accent1"/>
              </a:solidFill>
            </a:endParaRPr>
          </a:p>
        </p:txBody>
      </p:sp>
      <p:sp>
        <p:nvSpPr>
          <p:cNvPr id="205" name="Foliennummer"/>
          <p:cNvSpPr txBox="1">
            <a:spLocks noGrp="1"/>
          </p:cNvSpPr>
          <p:nvPr>
            <p:ph type="sldNum" sz="quarter" idx="4294967295"/>
          </p:nvPr>
        </p:nvSpPr>
        <p:spPr>
          <a:xfrm>
            <a:off x="839787" y="6522987"/>
            <a:ext cx="181383" cy="24830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19</a:t>
            </a:fld>
            <a:endParaRPr/>
          </a:p>
        </p:txBody>
      </p:sp>
      <p:sp>
        <p:nvSpPr>
          <p:cNvPr id="6" name="Titel 4">
            <a:extLst>
              <a:ext uri="{FF2B5EF4-FFF2-40B4-BE49-F238E27FC236}">
                <a16:creationId xmlns:a16="http://schemas.microsoft.com/office/drawing/2014/main" id="{364183D7-618E-4AC4-95D0-4815BB8DEA25}"/>
              </a:ext>
            </a:extLst>
          </p:cNvPr>
          <p:cNvSpPr>
            <a:spLocks noGrp="1"/>
          </p:cNvSpPr>
          <p:nvPr/>
        </p:nvSpPr>
        <p:spPr>
          <a:xfrm>
            <a:off x="1981200" y="-2503170"/>
            <a:ext cx="8229600" cy="162306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de-DE" b="1" dirty="0">
                <a:solidFill>
                  <a:schemeClr val="accent6"/>
                </a:solidFill>
              </a:rPr>
              <a:t>Drei Zahlen – was haben die miteinander zu tun?</a:t>
            </a:r>
          </a:p>
        </p:txBody>
      </p:sp>
    </p:spTree>
    <p:extLst>
      <p:ext uri="{BB962C8B-B14F-4D97-AF65-F5344CB8AC3E}">
        <p14:creationId xmlns:p14="http://schemas.microsoft.com/office/powerpoint/2010/main" val="3781440466"/>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 name="Titel 1"/>
          <p:cNvSpPr txBox="1"/>
          <p:nvPr/>
        </p:nvSpPr>
        <p:spPr>
          <a:xfrm>
            <a:off x="860400" y="140400"/>
            <a:ext cx="10515240" cy="1152000"/>
          </a:xfrm>
          <a:prstGeom prst="rect">
            <a:avLst/>
          </a:prstGeom>
          <a:noFill/>
          <a:ln w="0">
            <a:noFill/>
          </a:ln>
        </p:spPr>
        <p:txBody>
          <a:bodyPr anchor="ctr">
            <a:noAutofit/>
          </a:bodyPr>
          <a:lstStyle/>
          <a:p>
            <a:pPr>
              <a:lnSpc>
                <a:spcPct val="90000"/>
              </a:lnSpc>
            </a:pPr>
            <a:r>
              <a:rPr lang="de-DE" sz="3200" b="1" dirty="0">
                <a:solidFill>
                  <a:schemeClr val="accent1"/>
                </a:solidFill>
                <a:latin typeface="Calibri" panose="020F0502020204030204" pitchFamily="34" charset="0"/>
                <a:ea typeface="+mj-ea"/>
                <a:cs typeface="Calibri" panose="020F0502020204030204" pitchFamily="34" charset="0"/>
              </a:rPr>
              <a:t>§ 9a SGB VIII Ombudsstellen</a:t>
            </a:r>
          </a:p>
        </p:txBody>
      </p:sp>
      <p:sp>
        <p:nvSpPr>
          <p:cNvPr id="396" name="Inhaltsplatzhalter 2"/>
          <p:cNvSpPr txBox="1"/>
          <p:nvPr/>
        </p:nvSpPr>
        <p:spPr>
          <a:xfrm>
            <a:off x="838380" y="1271083"/>
            <a:ext cx="10515240" cy="4350960"/>
          </a:xfrm>
          <a:prstGeom prst="rect">
            <a:avLst/>
          </a:prstGeom>
          <a:noFill/>
          <a:ln w="0">
            <a:noFill/>
          </a:ln>
        </p:spPr>
        <p:txBody>
          <a:bodyPr>
            <a:normAutofit fontScale="95500"/>
          </a:bodyPr>
          <a:lstStyle/>
          <a:p>
            <a:pPr algn="just">
              <a:lnSpc>
                <a:spcPct val="90000"/>
              </a:lnSpc>
              <a:tabLst>
                <a:tab pos="0" algn="l"/>
              </a:tabLst>
            </a:pPr>
            <a:r>
              <a:rPr lang="de-DE" sz="2500" b="1" dirty="0">
                <a:latin typeface="Calibri" panose="020F0502020204030204" pitchFamily="34" charset="0"/>
                <a:cs typeface="Calibri" panose="020F0502020204030204" pitchFamily="34" charset="0"/>
              </a:rPr>
              <a:t>„In den Ländern wird sichergestellt, dass sich junge Menschen und ihre Familien zur Beratung in sowie Vermittlung und Klärung von Konflikten im Zusammenhang mit Aufgaben der Kinder- und Jugendhilfe nach § 2 SGB VIII und deren Wahrnehmung durch die öffentliche und freie Jugendhilfe an eine Ombudsstelle wenden können. </a:t>
            </a:r>
          </a:p>
          <a:p>
            <a:pPr algn="just">
              <a:lnSpc>
                <a:spcPct val="90000"/>
              </a:lnSpc>
              <a:tabLst>
                <a:tab pos="0" algn="l"/>
              </a:tabLst>
            </a:pPr>
            <a:r>
              <a:rPr lang="de-DE" sz="2500" b="1" dirty="0">
                <a:latin typeface="Calibri" panose="020F0502020204030204" pitchFamily="34" charset="0"/>
                <a:cs typeface="Calibri" panose="020F0502020204030204" pitchFamily="34" charset="0"/>
              </a:rPr>
              <a:t>Die hierzu dem Bedarf von jungen Menschen und ihren Familien entsprechend errichteten Ombudsstellen arbeiten unabhängig und sind fachlich nicht weisungsgebunden. </a:t>
            </a:r>
          </a:p>
          <a:p>
            <a:pPr algn="just">
              <a:lnSpc>
                <a:spcPct val="90000"/>
              </a:lnSpc>
              <a:tabLst>
                <a:tab pos="0" algn="l"/>
              </a:tabLst>
            </a:pPr>
            <a:r>
              <a:rPr lang="de-DE" sz="2500" b="1" dirty="0">
                <a:latin typeface="Calibri" panose="020F0502020204030204" pitchFamily="34" charset="0"/>
                <a:cs typeface="Calibri" panose="020F0502020204030204" pitchFamily="34" charset="0"/>
              </a:rPr>
              <a:t>§ 17 Absatz 1 bis 2a des Ersten Buches gilt für die Beratung sowie die Vermittlung und Klärung von Konflikten durch die Ombudsstellen entsprechend. </a:t>
            </a:r>
          </a:p>
          <a:p>
            <a:pPr algn="just">
              <a:lnSpc>
                <a:spcPct val="90000"/>
              </a:lnSpc>
              <a:tabLst>
                <a:tab pos="0" algn="l"/>
              </a:tabLst>
            </a:pPr>
            <a:r>
              <a:rPr lang="de-DE" sz="2500" b="1" dirty="0">
                <a:latin typeface="Calibri" panose="020F0502020204030204" pitchFamily="34" charset="0"/>
                <a:cs typeface="Calibri" panose="020F0502020204030204" pitchFamily="34" charset="0"/>
              </a:rPr>
              <a:t>Das Nähere regelt das Landesrecht.“</a:t>
            </a:r>
          </a:p>
          <a:p>
            <a:pPr algn="just">
              <a:lnSpc>
                <a:spcPct val="90000"/>
              </a:lnSpc>
              <a:spcBef>
                <a:spcPts val="1001"/>
              </a:spcBef>
              <a:tabLst>
                <a:tab pos="0" algn="l"/>
              </a:tabLst>
            </a:pPr>
            <a:endParaRPr lang="de-DE" sz="2600" b="0" strike="noStrike" spc="-1" dirty="0">
              <a:solidFill>
                <a:srgbClr val="000000"/>
              </a:solidFill>
              <a:latin typeface="Calibri"/>
            </a:endParaRPr>
          </a:p>
        </p:txBody>
      </p:sp>
      <p:sp>
        <p:nvSpPr>
          <p:cNvPr id="397" name="Rechteck 4"/>
          <p:cNvSpPr/>
          <p:nvPr/>
        </p:nvSpPr>
        <p:spPr>
          <a:xfrm>
            <a:off x="1888006" y="2672141"/>
            <a:ext cx="8208720" cy="2769788"/>
          </a:xfrm>
          <a:prstGeom prst="rect">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de-DE" sz="3600" b="1" strike="noStrike" spc="-1" dirty="0">
                <a:latin typeface="Calibri" panose="020F0502020204030204" pitchFamily="34" charset="0"/>
                <a:cs typeface="Calibri" panose="020F0502020204030204" pitchFamily="34" charset="0"/>
              </a:rPr>
              <a:t>[…] Ombudsstellen arbeiten unabhängig</a:t>
            </a:r>
          </a:p>
          <a:p>
            <a:pPr algn="ctr">
              <a:lnSpc>
                <a:spcPct val="100000"/>
              </a:lnSpc>
            </a:pPr>
            <a:r>
              <a:rPr lang="de-DE" sz="3600" b="1" strike="noStrike" spc="-1" dirty="0">
                <a:latin typeface="Calibri" panose="020F0502020204030204" pitchFamily="34" charset="0"/>
                <a:cs typeface="Calibri" panose="020F0502020204030204" pitchFamily="34" charset="0"/>
              </a:rPr>
              <a:t> und sind fachlich nicht weisungsgebunden […]</a:t>
            </a:r>
            <a:endParaRPr lang="de-DE" sz="3600" b="0" strike="noStrike" spc="-1" dirty="0">
              <a:latin typeface="Calibri" panose="020F0502020204030204" pitchFamily="34" charset="0"/>
              <a:cs typeface="Calibri" panose="020F0502020204030204" pitchFamily="34" charset="0"/>
            </a:endParaRPr>
          </a:p>
          <a:p>
            <a:pPr algn="ctr">
              <a:lnSpc>
                <a:spcPct val="100000"/>
              </a:lnSpc>
            </a:pPr>
            <a:endParaRPr lang="de-DE" sz="2400" b="0" strike="noStrike" spc="-1" dirty="0">
              <a:latin typeface="Arial"/>
            </a:endParaRPr>
          </a:p>
        </p:txBody>
      </p:sp>
    </p:spTree>
    <p:extLst>
      <p:ext uri="{BB962C8B-B14F-4D97-AF65-F5344CB8AC3E}">
        <p14:creationId xmlns:p14="http://schemas.microsoft.com/office/powerpoint/2010/main" val="2209360040"/>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249"/>
                                          </p:stCondLst>
                                        </p:cTn>
                                        <p:tgtEl>
                                          <p:spTgt spid="3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204246" y="2017059"/>
            <a:ext cx="10225754" cy="2501153"/>
          </a:xfrm>
        </p:spPr>
        <p:txBody>
          <a:bodyPr>
            <a:noAutofit/>
          </a:bodyPr>
          <a:lstStyle/>
          <a:p>
            <a:br>
              <a:rPr lang="de-DE" sz="4000" dirty="0"/>
            </a:br>
            <a:br>
              <a:rPr lang="de-DE" sz="4000" dirty="0"/>
            </a:br>
            <a:endParaRPr lang="de-DE" sz="4000" dirty="0"/>
          </a:p>
        </p:txBody>
      </p:sp>
      <p:sp>
        <p:nvSpPr>
          <p:cNvPr id="4" name="Flussdiagramm: Dokument 3">
            <a:extLst>
              <a:ext uri="{FF2B5EF4-FFF2-40B4-BE49-F238E27FC236}">
                <a16:creationId xmlns:a16="http://schemas.microsoft.com/office/drawing/2014/main" id="{4F2330FC-BE61-41CE-8D4B-10ADCD7A4AEC}"/>
              </a:ext>
            </a:extLst>
          </p:cNvPr>
          <p:cNvSpPr/>
          <p:nvPr/>
        </p:nvSpPr>
        <p:spPr>
          <a:xfrm>
            <a:off x="3173506" y="1479176"/>
            <a:ext cx="7261412" cy="3644153"/>
          </a:xfrm>
          <a:prstGeom prst="flowChartDocumen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4000" b="1" dirty="0"/>
              <a:t>Erfahrungen von zwei </a:t>
            </a:r>
            <a:r>
              <a:rPr lang="de-DE" sz="4000" b="1" dirty="0" err="1"/>
              <a:t>Careleavern</a:t>
            </a:r>
            <a:endParaRPr lang="de-DE" sz="4000" b="1" dirty="0"/>
          </a:p>
        </p:txBody>
      </p:sp>
    </p:spTree>
    <p:extLst>
      <p:ext uri="{BB962C8B-B14F-4D97-AF65-F5344CB8AC3E}">
        <p14:creationId xmlns:p14="http://schemas.microsoft.com/office/powerpoint/2010/main" val="29171593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983123" y="605119"/>
            <a:ext cx="10225754" cy="5957046"/>
          </a:xfrm>
        </p:spPr>
        <p:txBody>
          <a:bodyPr>
            <a:noAutofit/>
          </a:bodyPr>
          <a:lstStyle/>
          <a:p>
            <a:br>
              <a:rPr lang="de-DE" sz="4000" dirty="0"/>
            </a:br>
            <a:br>
              <a:rPr lang="de-DE" sz="4000" dirty="0"/>
            </a:br>
            <a:br>
              <a:rPr lang="de-DE" sz="4000" dirty="0"/>
            </a:br>
            <a:br>
              <a:rPr lang="de-DE" sz="4000" dirty="0"/>
            </a:br>
            <a:br>
              <a:rPr lang="de-DE" sz="4000" dirty="0"/>
            </a:br>
            <a:br>
              <a:rPr lang="de-DE" sz="4000" dirty="0"/>
            </a:br>
            <a:r>
              <a:rPr lang="de-DE" sz="4000" dirty="0"/>
              <a:t>A. </a:t>
            </a:r>
            <a:r>
              <a:rPr lang="de-DE" sz="2800" dirty="0"/>
              <a:t>(heute 24) </a:t>
            </a:r>
            <a:br>
              <a:rPr lang="de-DE" sz="4000" dirty="0"/>
            </a:br>
            <a:br>
              <a:rPr lang="de-DE" sz="4000" dirty="0"/>
            </a:br>
            <a:r>
              <a:rPr lang="de-DE" sz="2000" dirty="0"/>
              <a:t>zwischen 12-16 Jahren viermal stationär in der KJP Uni DD/Arnsdorf:</a:t>
            </a:r>
            <a:br>
              <a:rPr lang="de-DE" sz="2000" dirty="0"/>
            </a:br>
            <a:br>
              <a:rPr lang="de-DE" sz="2000" dirty="0"/>
            </a:br>
            <a:r>
              <a:rPr lang="de-DE" sz="2000" dirty="0"/>
              <a:t>1. zweimal geschlossene Station KJP DD (Antrag von Mutter)</a:t>
            </a:r>
            <a:br>
              <a:rPr lang="de-DE" sz="2000" dirty="0"/>
            </a:br>
            <a:r>
              <a:rPr lang="de-DE" sz="2000" dirty="0"/>
              <a:t>2. Station für Verhaltensstörungen</a:t>
            </a:r>
            <a:br>
              <a:rPr lang="de-DE" sz="2000" dirty="0"/>
            </a:br>
            <a:r>
              <a:rPr lang="de-DE" sz="2000" dirty="0"/>
              <a:t>3. Station für Essstörungen</a:t>
            </a:r>
            <a:r>
              <a:rPr lang="de-DE" sz="2000" dirty="0">
                <a:highlight>
                  <a:srgbClr val="FFFF00"/>
                </a:highlight>
              </a:rPr>
              <a:t> (freiwillig)</a:t>
            </a:r>
            <a:br>
              <a:rPr lang="de-DE" sz="2000" dirty="0">
                <a:highlight>
                  <a:srgbClr val="FFFF00"/>
                </a:highlight>
              </a:rPr>
            </a:br>
            <a:r>
              <a:rPr lang="de-DE" sz="2000" dirty="0"/>
              <a:t>4. geschlossene Station Arnsdorf (Antrag Vormund)</a:t>
            </a:r>
            <a:br>
              <a:rPr lang="de-DE" sz="2000" dirty="0"/>
            </a:br>
            <a:br>
              <a:rPr lang="de-DE" sz="2000" dirty="0"/>
            </a:br>
            <a:r>
              <a:rPr lang="de-DE" sz="2000" dirty="0">
                <a:sym typeface="Wingdings" panose="05000000000000000000" pitchFamily="2" charset="2"/>
              </a:rPr>
              <a:t></a:t>
            </a:r>
            <a:r>
              <a:rPr lang="de-DE" sz="2000" dirty="0"/>
              <a:t>nach der Volljährigkeit: zweimal stationär in der Erwachsenenpsychiatrie (DD)</a:t>
            </a:r>
            <a:br>
              <a:rPr lang="de-DE" sz="2000" dirty="0">
                <a:highlight>
                  <a:srgbClr val="FFFF00"/>
                </a:highlight>
              </a:rPr>
            </a:br>
            <a:br>
              <a:rPr lang="de-DE" sz="2000" dirty="0"/>
            </a:br>
            <a:r>
              <a:rPr lang="de-DE" sz="2000" u="sng" dirty="0"/>
              <a:t>Diagnosen:</a:t>
            </a:r>
            <a:br>
              <a:rPr lang="de-DE" sz="2000" dirty="0"/>
            </a:br>
            <a:r>
              <a:rPr lang="de-DE" sz="2000" dirty="0"/>
              <a:t>schwere rezidivierende depressive Verstimmung</a:t>
            </a:r>
            <a:br>
              <a:rPr lang="de-DE" sz="2000" dirty="0"/>
            </a:br>
            <a:r>
              <a:rPr lang="de-DE" sz="2000" dirty="0"/>
              <a:t>komplexe depressive Verstimmung</a:t>
            </a:r>
            <a:br>
              <a:rPr lang="de-DE" sz="2000" dirty="0"/>
            </a:br>
            <a:r>
              <a:rPr lang="de-DE" sz="2000" dirty="0"/>
              <a:t>PTBS (Verdacht – nach Volljährigkeit bestätigt</a:t>
            </a:r>
            <a:br>
              <a:rPr lang="de-DE" sz="2000" dirty="0"/>
            </a:br>
            <a:br>
              <a:rPr lang="de-DE" sz="2000" dirty="0"/>
            </a:br>
            <a:r>
              <a:rPr lang="de-DE" sz="2000" dirty="0"/>
              <a:t>immer wieder suizidale Tendenzen</a:t>
            </a:r>
            <a:br>
              <a:rPr lang="de-DE" sz="2000" dirty="0"/>
            </a:br>
            <a:br>
              <a:rPr lang="de-DE" sz="2000" dirty="0"/>
            </a:br>
            <a:br>
              <a:rPr lang="de-DE" sz="2000" dirty="0"/>
            </a:br>
            <a:endParaRPr lang="de-DE" sz="2000" dirty="0"/>
          </a:p>
        </p:txBody>
      </p:sp>
    </p:spTree>
    <p:extLst>
      <p:ext uri="{BB962C8B-B14F-4D97-AF65-F5344CB8AC3E}">
        <p14:creationId xmlns:p14="http://schemas.microsoft.com/office/powerpoint/2010/main" val="28523920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C188F761-AC99-4892-ABF4-92F16F9C50CF}"/>
              </a:ext>
            </a:extLst>
          </p:cNvPr>
          <p:cNvSpPr txBox="1"/>
          <p:nvPr/>
        </p:nvSpPr>
        <p:spPr>
          <a:xfrm>
            <a:off x="1701052" y="281499"/>
            <a:ext cx="9101418" cy="523220"/>
          </a:xfrm>
          <a:prstGeom prst="rect">
            <a:avLst/>
          </a:prstGeom>
          <a:noFill/>
        </p:spPr>
        <p:txBody>
          <a:bodyPr wrap="square" rtlCol="0">
            <a:spAutoFit/>
          </a:bodyPr>
          <a:lstStyle/>
          <a:p>
            <a:r>
              <a:rPr lang="de-DE" sz="2800" b="1" dirty="0">
                <a:solidFill>
                  <a:srgbClr val="002060"/>
                </a:solidFill>
              </a:rPr>
              <a:t>A.: „Mein Bild von der Erwachsenenpsychiatrie“</a:t>
            </a:r>
          </a:p>
        </p:txBody>
      </p:sp>
      <p:sp>
        <p:nvSpPr>
          <p:cNvPr id="5" name="Sprechblase: oval 4">
            <a:extLst>
              <a:ext uri="{FF2B5EF4-FFF2-40B4-BE49-F238E27FC236}">
                <a16:creationId xmlns:a16="http://schemas.microsoft.com/office/drawing/2014/main" id="{9CB2A340-7BC1-4049-B964-C22BD6A1E998}"/>
              </a:ext>
            </a:extLst>
          </p:cNvPr>
          <p:cNvSpPr/>
          <p:nvPr/>
        </p:nvSpPr>
        <p:spPr>
          <a:xfrm>
            <a:off x="2841810" y="804719"/>
            <a:ext cx="7960659" cy="4372399"/>
          </a:xfrm>
          <a:prstGeom prst="wedgeEllipseCallou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DE" sz="2800" b="1" dirty="0"/>
          </a:p>
          <a:p>
            <a:r>
              <a:rPr lang="de-DE" sz="2800" b="1" dirty="0"/>
              <a:t>„Ich war mir sicher:  </a:t>
            </a:r>
          </a:p>
          <a:p>
            <a:r>
              <a:rPr lang="de-DE" sz="2800" b="1" dirty="0"/>
              <a:t>die Erwachsenenpsychiatrie ist viel schlimmer als die KJP – ich dachte: wie gehen die erst mit mir um, wenn ich kein Schutzbefohlener mehr  bin???</a:t>
            </a:r>
          </a:p>
        </p:txBody>
      </p:sp>
    </p:spTree>
    <p:extLst>
      <p:ext uri="{BB962C8B-B14F-4D97-AF65-F5344CB8AC3E}">
        <p14:creationId xmlns:p14="http://schemas.microsoft.com/office/powerpoint/2010/main" val="42829513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prechblase: oval 4">
            <a:extLst>
              <a:ext uri="{FF2B5EF4-FFF2-40B4-BE49-F238E27FC236}">
                <a16:creationId xmlns:a16="http://schemas.microsoft.com/office/drawing/2014/main" id="{9CB2A340-7BC1-4049-B964-C22BD6A1E998}"/>
              </a:ext>
            </a:extLst>
          </p:cNvPr>
          <p:cNvSpPr/>
          <p:nvPr/>
        </p:nvSpPr>
        <p:spPr>
          <a:xfrm>
            <a:off x="2841810" y="804719"/>
            <a:ext cx="8077201" cy="5313692"/>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DE" sz="2800" b="1" dirty="0"/>
          </a:p>
          <a:p>
            <a:r>
              <a:rPr lang="de-DE" sz="2800" b="1" dirty="0"/>
              <a:t>„So hab ich die Erwachsenenpsychiatrie erlebt: </a:t>
            </a:r>
          </a:p>
          <a:p>
            <a:pPr marL="457200" indent="-457200">
              <a:buFont typeface="Wingdings" panose="05000000000000000000" pitchFamily="2" charset="2"/>
              <a:buChar char="à"/>
            </a:pPr>
            <a:r>
              <a:rPr lang="de-DE" sz="2800" b="1" dirty="0">
                <a:sym typeface="Wingdings" panose="05000000000000000000" pitchFamily="2" charset="2"/>
              </a:rPr>
              <a:t>viel mehr Mitspracherecht</a:t>
            </a:r>
          </a:p>
          <a:p>
            <a:pPr marL="457200" indent="-457200">
              <a:buFont typeface="Wingdings" panose="05000000000000000000" pitchFamily="2" charset="2"/>
              <a:buChar char="à"/>
            </a:pPr>
            <a:r>
              <a:rPr lang="de-DE" sz="2800" b="1" dirty="0">
                <a:sym typeface="Wingdings" panose="05000000000000000000" pitchFamily="2" charset="2"/>
              </a:rPr>
              <a:t> mehr Mitgestaltung möglich</a:t>
            </a:r>
          </a:p>
          <a:p>
            <a:pPr marL="457200" indent="-457200">
              <a:buFont typeface="Wingdings" panose="05000000000000000000" pitchFamily="2" charset="2"/>
              <a:buChar char="à"/>
            </a:pPr>
            <a:r>
              <a:rPr lang="de-DE" sz="2800" b="1" dirty="0">
                <a:sym typeface="Wingdings" panose="05000000000000000000" pitchFamily="2" charset="2"/>
              </a:rPr>
              <a:t> weniger Zwang</a:t>
            </a:r>
          </a:p>
          <a:p>
            <a:r>
              <a:rPr lang="de-DE" sz="2800" b="1" dirty="0">
                <a:sym typeface="Wingdings" panose="05000000000000000000" pitchFamily="2" charset="2"/>
              </a:rPr>
              <a:t>…und das, obwohl ich mich viel krasser verhalten habe als jemals in der KJP….“</a:t>
            </a:r>
          </a:p>
          <a:p>
            <a:pPr marL="457200" indent="-457200">
              <a:buFont typeface="Wingdings" panose="05000000000000000000" pitchFamily="2" charset="2"/>
              <a:buChar char="à"/>
            </a:pPr>
            <a:endParaRPr lang="de-DE" sz="2800" b="1" dirty="0"/>
          </a:p>
        </p:txBody>
      </p:sp>
      <p:sp>
        <p:nvSpPr>
          <p:cNvPr id="4" name="Textfeld 3">
            <a:extLst>
              <a:ext uri="{FF2B5EF4-FFF2-40B4-BE49-F238E27FC236}">
                <a16:creationId xmlns:a16="http://schemas.microsoft.com/office/drawing/2014/main" id="{C188F761-AC99-4892-ABF4-92F16F9C50CF}"/>
              </a:ext>
            </a:extLst>
          </p:cNvPr>
          <p:cNvSpPr txBox="1"/>
          <p:nvPr/>
        </p:nvSpPr>
        <p:spPr>
          <a:xfrm>
            <a:off x="1411941" y="281499"/>
            <a:ext cx="10192871" cy="523220"/>
          </a:xfrm>
          <a:prstGeom prst="rect">
            <a:avLst/>
          </a:prstGeom>
          <a:noFill/>
        </p:spPr>
        <p:txBody>
          <a:bodyPr wrap="square" rtlCol="0">
            <a:spAutoFit/>
          </a:bodyPr>
          <a:lstStyle/>
          <a:p>
            <a:r>
              <a:rPr lang="de-DE" sz="2800" b="1" dirty="0">
                <a:solidFill>
                  <a:srgbClr val="002060"/>
                </a:solidFill>
              </a:rPr>
              <a:t>A.: „Meine Erfahrungen mit der Erwachsenenpsychiatrie“</a:t>
            </a:r>
          </a:p>
        </p:txBody>
      </p:sp>
    </p:spTree>
    <p:extLst>
      <p:ext uri="{BB962C8B-B14F-4D97-AF65-F5344CB8AC3E}">
        <p14:creationId xmlns:p14="http://schemas.microsoft.com/office/powerpoint/2010/main" val="25193840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860613" y="645460"/>
            <a:ext cx="10959352" cy="4975412"/>
          </a:xfrm>
        </p:spPr>
        <p:txBody>
          <a:bodyPr>
            <a:noAutofit/>
          </a:bodyPr>
          <a:lstStyle/>
          <a:p>
            <a:br>
              <a:rPr lang="de-DE" sz="4000" dirty="0"/>
            </a:br>
            <a:r>
              <a:rPr lang="de-DE" sz="4000" dirty="0"/>
              <a:t>M. </a:t>
            </a:r>
            <a:r>
              <a:rPr lang="de-DE" sz="3200" dirty="0"/>
              <a:t>(heute 24) </a:t>
            </a:r>
            <a:br>
              <a:rPr lang="de-DE" sz="4000" dirty="0"/>
            </a:br>
            <a:br>
              <a:rPr lang="de-DE" sz="4000" dirty="0"/>
            </a:br>
            <a:r>
              <a:rPr lang="de-DE" sz="2000" dirty="0"/>
              <a:t>mit 17 sechs Wochen Tagesklinik (KJP Zwickau)</a:t>
            </a:r>
            <a:br>
              <a:rPr lang="de-DE" sz="2000" dirty="0"/>
            </a:br>
            <a:br>
              <a:rPr lang="de-DE" sz="2000" dirty="0"/>
            </a:br>
            <a:r>
              <a:rPr lang="de-DE" sz="2000" dirty="0"/>
              <a:t>Diagnosen:</a:t>
            </a:r>
            <a:br>
              <a:rPr lang="de-DE" sz="2000" dirty="0"/>
            </a:br>
            <a:r>
              <a:rPr lang="de-DE" sz="2000" dirty="0"/>
              <a:t>mittelgradige rezidivierende depressive Episode</a:t>
            </a:r>
            <a:br>
              <a:rPr lang="de-DE" sz="2000" dirty="0"/>
            </a:br>
            <a:r>
              <a:rPr lang="de-DE" sz="2000" dirty="0"/>
              <a:t>emotionale Kindheitsstörung</a:t>
            </a:r>
            <a:br>
              <a:rPr lang="de-DE" sz="2000" dirty="0"/>
            </a:br>
            <a:r>
              <a:rPr lang="de-DE" sz="2000" dirty="0" err="1"/>
              <a:t>Borderline</a:t>
            </a:r>
            <a:r>
              <a:rPr lang="de-DE" sz="2000" dirty="0"/>
              <a:t> (Verdachtsdiagnose – nie bestätigt)</a:t>
            </a:r>
            <a:br>
              <a:rPr lang="de-DE" sz="2000" dirty="0"/>
            </a:br>
            <a:br>
              <a:rPr lang="de-DE" sz="2000" dirty="0"/>
            </a:br>
            <a:r>
              <a:rPr lang="de-DE" sz="2000" dirty="0"/>
              <a:t>seitdem keine stationäre Behandlung mehr, aktuell </a:t>
            </a:r>
            <a:br>
              <a:rPr lang="de-DE" sz="2000" dirty="0"/>
            </a:br>
            <a:r>
              <a:rPr lang="de-DE" sz="2000" dirty="0"/>
              <a:t>ambulant in psychiatrischer Begleitung</a:t>
            </a:r>
            <a:br>
              <a:rPr lang="de-DE" sz="2000" dirty="0"/>
            </a:br>
            <a:br>
              <a:rPr lang="de-DE" sz="2000" dirty="0"/>
            </a:br>
            <a:r>
              <a:rPr lang="de-DE" sz="2000" dirty="0">
                <a:sym typeface="Wingdings" panose="05000000000000000000" pitchFamily="2" charset="2"/>
              </a:rPr>
              <a:t></a:t>
            </a:r>
            <a:r>
              <a:rPr lang="de-DE" sz="2000" dirty="0"/>
              <a:t>stationärer Aufenthalt ist immer wieder mal angedacht (Empfehlung Therapeuten KJP/Tagesklinik, auch aktueller Therapeut)</a:t>
            </a:r>
            <a:br>
              <a:rPr lang="de-DE" sz="2000" dirty="0"/>
            </a:br>
            <a:endParaRPr lang="de-DE" sz="2000" dirty="0"/>
          </a:p>
        </p:txBody>
      </p:sp>
    </p:spTree>
    <p:extLst>
      <p:ext uri="{BB962C8B-B14F-4D97-AF65-F5344CB8AC3E}">
        <p14:creationId xmlns:p14="http://schemas.microsoft.com/office/powerpoint/2010/main" val="17330453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C188F761-AC99-4892-ABF4-92F16F9C50CF}"/>
              </a:ext>
            </a:extLst>
          </p:cNvPr>
          <p:cNvSpPr txBox="1"/>
          <p:nvPr/>
        </p:nvSpPr>
        <p:spPr>
          <a:xfrm>
            <a:off x="1701052" y="281499"/>
            <a:ext cx="9101418" cy="523220"/>
          </a:xfrm>
          <a:prstGeom prst="rect">
            <a:avLst/>
          </a:prstGeom>
          <a:noFill/>
        </p:spPr>
        <p:txBody>
          <a:bodyPr wrap="square" rtlCol="0">
            <a:spAutoFit/>
          </a:bodyPr>
          <a:lstStyle/>
          <a:p>
            <a:r>
              <a:rPr lang="de-DE" sz="2800" b="1" dirty="0">
                <a:solidFill>
                  <a:srgbClr val="002060"/>
                </a:solidFill>
              </a:rPr>
              <a:t>A.: „Mein Bild von der Erwachsenenpsychiatrie“</a:t>
            </a:r>
          </a:p>
        </p:txBody>
      </p:sp>
      <p:sp>
        <p:nvSpPr>
          <p:cNvPr id="5" name="Sprechblase: oval 4">
            <a:extLst>
              <a:ext uri="{FF2B5EF4-FFF2-40B4-BE49-F238E27FC236}">
                <a16:creationId xmlns:a16="http://schemas.microsoft.com/office/drawing/2014/main" id="{9CB2A340-7BC1-4049-B964-C22BD6A1E998}"/>
              </a:ext>
            </a:extLst>
          </p:cNvPr>
          <p:cNvSpPr/>
          <p:nvPr/>
        </p:nvSpPr>
        <p:spPr>
          <a:xfrm>
            <a:off x="1936376" y="804719"/>
            <a:ext cx="8866093" cy="5004410"/>
          </a:xfrm>
          <a:prstGeom prst="wedgeEllipseCallou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DE" sz="2800" b="1" dirty="0"/>
          </a:p>
          <a:p>
            <a:r>
              <a:rPr lang="de-DE" sz="3000" b="1" dirty="0"/>
              <a:t>„Durch meine Mutter dachte ich: in der Erwachsenenpsychiatrie, </a:t>
            </a:r>
          </a:p>
          <a:p>
            <a:r>
              <a:rPr lang="de-DE" sz="3000" b="1" dirty="0"/>
              <a:t>da kriegt man Medikamente, wird eigentlich die ganze Zeit beschäftigt und das ist </a:t>
            </a:r>
          </a:p>
          <a:p>
            <a:r>
              <a:rPr lang="de-DE" sz="3000" b="1" dirty="0"/>
              <a:t>alles ganz entspannt.“</a:t>
            </a:r>
          </a:p>
        </p:txBody>
      </p:sp>
    </p:spTree>
    <p:extLst>
      <p:ext uri="{BB962C8B-B14F-4D97-AF65-F5344CB8AC3E}">
        <p14:creationId xmlns:p14="http://schemas.microsoft.com/office/powerpoint/2010/main" val="38421451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prechblase: oval 4">
            <a:extLst>
              <a:ext uri="{FF2B5EF4-FFF2-40B4-BE49-F238E27FC236}">
                <a16:creationId xmlns:a16="http://schemas.microsoft.com/office/drawing/2014/main" id="{9CB2A340-7BC1-4049-B964-C22BD6A1E998}"/>
              </a:ext>
            </a:extLst>
          </p:cNvPr>
          <p:cNvSpPr/>
          <p:nvPr/>
        </p:nvSpPr>
        <p:spPr>
          <a:xfrm>
            <a:off x="2841810" y="804719"/>
            <a:ext cx="8077201" cy="5313692"/>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DE" sz="2800" b="1" dirty="0"/>
          </a:p>
          <a:p>
            <a:r>
              <a:rPr lang="de-DE" sz="2800" b="1" dirty="0"/>
              <a:t>„Ich würde schon gern noch eine stationäre Therapie machen, aber irgendwie sagt einem keiner, wie man das in seinem Leben verbinden soll – Ausbildung, Wohnung, wie soll das alles gehen? Ich hab keine Kraft das zu organisieren!“</a:t>
            </a:r>
            <a:endParaRPr lang="de-DE" sz="2800" b="1" dirty="0">
              <a:sym typeface="Wingdings" panose="05000000000000000000" pitchFamily="2" charset="2"/>
            </a:endParaRPr>
          </a:p>
          <a:p>
            <a:pPr marL="457200" indent="-457200">
              <a:buFont typeface="Wingdings" panose="05000000000000000000" pitchFamily="2" charset="2"/>
              <a:buChar char="à"/>
            </a:pPr>
            <a:endParaRPr lang="de-DE" sz="2800" b="1" dirty="0"/>
          </a:p>
        </p:txBody>
      </p:sp>
      <p:sp>
        <p:nvSpPr>
          <p:cNvPr id="4" name="Textfeld 3">
            <a:extLst>
              <a:ext uri="{FF2B5EF4-FFF2-40B4-BE49-F238E27FC236}">
                <a16:creationId xmlns:a16="http://schemas.microsoft.com/office/drawing/2014/main" id="{C188F761-AC99-4892-ABF4-92F16F9C50CF}"/>
              </a:ext>
            </a:extLst>
          </p:cNvPr>
          <p:cNvSpPr txBox="1"/>
          <p:nvPr/>
        </p:nvSpPr>
        <p:spPr>
          <a:xfrm>
            <a:off x="1411941" y="281499"/>
            <a:ext cx="10192871" cy="523220"/>
          </a:xfrm>
          <a:prstGeom prst="rect">
            <a:avLst/>
          </a:prstGeom>
          <a:noFill/>
        </p:spPr>
        <p:txBody>
          <a:bodyPr wrap="square" rtlCol="0">
            <a:spAutoFit/>
          </a:bodyPr>
          <a:lstStyle/>
          <a:p>
            <a:r>
              <a:rPr lang="de-DE" sz="2800" b="1" dirty="0">
                <a:solidFill>
                  <a:srgbClr val="002060"/>
                </a:solidFill>
              </a:rPr>
              <a:t>A.: „Meine Erfahrungen mit der Erwachsenenpsychiatrie“</a:t>
            </a:r>
          </a:p>
        </p:txBody>
      </p:sp>
    </p:spTree>
    <p:extLst>
      <p:ext uri="{BB962C8B-B14F-4D97-AF65-F5344CB8AC3E}">
        <p14:creationId xmlns:p14="http://schemas.microsoft.com/office/powerpoint/2010/main" val="7335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prechblase: oval 4">
            <a:extLst>
              <a:ext uri="{FF2B5EF4-FFF2-40B4-BE49-F238E27FC236}">
                <a16:creationId xmlns:a16="http://schemas.microsoft.com/office/drawing/2014/main" id="{9CB2A340-7BC1-4049-B964-C22BD6A1E998}"/>
              </a:ext>
            </a:extLst>
          </p:cNvPr>
          <p:cNvSpPr/>
          <p:nvPr/>
        </p:nvSpPr>
        <p:spPr>
          <a:xfrm>
            <a:off x="865097" y="804719"/>
            <a:ext cx="5230904" cy="5313692"/>
          </a:xfrm>
          <a:prstGeom prst="wedgeEllipseCallou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anose="020B0604020202020204" pitchFamily="34" charset="0"/>
              <a:buChar char="•"/>
            </a:pPr>
            <a:r>
              <a:rPr lang="de-DE" sz="2400" b="1" dirty="0"/>
              <a:t>Verweisungswissen von </a:t>
            </a:r>
            <a:r>
              <a:rPr lang="de-DE" sz="2400" b="1" dirty="0" err="1"/>
              <a:t>niedergel</a:t>
            </a:r>
            <a:r>
              <a:rPr lang="de-DE" sz="2400" b="1" dirty="0"/>
              <a:t>. </a:t>
            </a:r>
            <a:r>
              <a:rPr lang="de-DE" sz="2400" b="1" dirty="0" err="1"/>
              <a:t>Therapeut:innen</a:t>
            </a:r>
            <a:r>
              <a:rPr lang="de-DE" sz="2400" b="1" dirty="0"/>
              <a:t>, von </a:t>
            </a:r>
            <a:r>
              <a:rPr lang="de-DE" sz="2400" b="1" dirty="0" err="1"/>
              <a:t>Sozialarbeiter:innen</a:t>
            </a:r>
            <a:r>
              <a:rPr lang="de-DE" sz="2400" b="1" dirty="0"/>
              <a:t> aus </a:t>
            </a:r>
            <a:r>
              <a:rPr lang="de-DE" sz="2400" b="1" dirty="0" err="1"/>
              <a:t>JuHilfe</a:t>
            </a:r>
            <a:r>
              <a:rPr lang="de-DE" sz="2400" b="1" dirty="0"/>
              <a:t> usw. </a:t>
            </a:r>
          </a:p>
          <a:p>
            <a:pPr marL="342900" indent="-342900">
              <a:buFont typeface="Arial" panose="020B0604020202020204" pitchFamily="34" charset="0"/>
              <a:buChar char="•"/>
            </a:pPr>
            <a:r>
              <a:rPr lang="de-DE" sz="2400" b="1" dirty="0">
                <a:sym typeface="Wingdings" panose="05000000000000000000" pitchFamily="2" charset="2"/>
              </a:rPr>
              <a:t> </a:t>
            </a:r>
            <a:r>
              <a:rPr lang="de-DE" sz="2400" b="1" dirty="0"/>
              <a:t>nicht nur die  Behandlung empfehlen, sondern mit uns den Kontakt herstellen zu den Systemen</a:t>
            </a:r>
          </a:p>
          <a:p>
            <a:endParaRPr lang="de-DE" sz="2800" b="1" dirty="0"/>
          </a:p>
        </p:txBody>
      </p:sp>
      <p:sp>
        <p:nvSpPr>
          <p:cNvPr id="4" name="Textfeld 3">
            <a:extLst>
              <a:ext uri="{FF2B5EF4-FFF2-40B4-BE49-F238E27FC236}">
                <a16:creationId xmlns:a16="http://schemas.microsoft.com/office/drawing/2014/main" id="{C188F761-AC99-4892-ABF4-92F16F9C50CF}"/>
              </a:ext>
            </a:extLst>
          </p:cNvPr>
          <p:cNvSpPr txBox="1"/>
          <p:nvPr/>
        </p:nvSpPr>
        <p:spPr>
          <a:xfrm>
            <a:off x="1411941" y="281499"/>
            <a:ext cx="10192871" cy="523220"/>
          </a:xfrm>
          <a:prstGeom prst="rect">
            <a:avLst/>
          </a:prstGeom>
          <a:noFill/>
        </p:spPr>
        <p:txBody>
          <a:bodyPr wrap="square" rtlCol="0">
            <a:spAutoFit/>
          </a:bodyPr>
          <a:lstStyle/>
          <a:p>
            <a:r>
              <a:rPr lang="de-DE" sz="2800" b="1" dirty="0">
                <a:solidFill>
                  <a:srgbClr val="002060"/>
                </a:solidFill>
              </a:rPr>
              <a:t>A. und M.: „Was braucht´s für einen guten Übergang?“</a:t>
            </a:r>
          </a:p>
        </p:txBody>
      </p:sp>
      <p:sp>
        <p:nvSpPr>
          <p:cNvPr id="6" name="Sprechblase: oval 5">
            <a:extLst>
              <a:ext uri="{FF2B5EF4-FFF2-40B4-BE49-F238E27FC236}">
                <a16:creationId xmlns:a16="http://schemas.microsoft.com/office/drawing/2014/main" id="{A3679648-B6B8-43FB-9037-0F5C2A915758}"/>
              </a:ext>
            </a:extLst>
          </p:cNvPr>
          <p:cNvSpPr/>
          <p:nvPr/>
        </p:nvSpPr>
        <p:spPr>
          <a:xfrm>
            <a:off x="5737413" y="1102659"/>
            <a:ext cx="6225987" cy="4754142"/>
          </a:xfrm>
          <a:prstGeom prst="wedgeEllipseCallou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800" b="1" dirty="0"/>
              <a:t>Aktives Aufklären über die Möglichkeiten der Erwachsenenpsychiatrie – vor allem </a:t>
            </a:r>
            <a:r>
              <a:rPr lang="de-DE" sz="2800" b="1" dirty="0" err="1"/>
              <a:t>Sozialarbeiter:innen</a:t>
            </a:r>
            <a:r>
              <a:rPr lang="de-DE" sz="2800" b="1" dirty="0"/>
              <a:t> der Jugendhilfe müssen sich auskennen</a:t>
            </a:r>
          </a:p>
        </p:txBody>
      </p:sp>
    </p:spTree>
    <p:extLst>
      <p:ext uri="{BB962C8B-B14F-4D97-AF65-F5344CB8AC3E}">
        <p14:creationId xmlns:p14="http://schemas.microsoft.com/office/powerpoint/2010/main" val="15472781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2387588" y="330809"/>
            <a:ext cx="7416824" cy="1440160"/>
          </a:xfrm>
        </p:spPr>
        <p:txBody>
          <a:bodyPr>
            <a:noAutofit/>
          </a:bodyPr>
          <a:lstStyle/>
          <a:p>
            <a:r>
              <a:rPr lang="de-DE" sz="4000" dirty="0"/>
              <a:t>Nochmal vielen Dank für Ihre Aufmerksamkeit</a:t>
            </a:r>
          </a:p>
        </p:txBody>
      </p:sp>
      <p:pic>
        <p:nvPicPr>
          <p:cNvPr id="3" name="Grafik 2">
            <a:extLst>
              <a:ext uri="{FF2B5EF4-FFF2-40B4-BE49-F238E27FC236}">
                <a16:creationId xmlns:a16="http://schemas.microsoft.com/office/drawing/2014/main" id="{78151007-B8EA-410D-A1F5-9D3DB07AD34C}"/>
              </a:ext>
            </a:extLst>
          </p:cNvPr>
          <p:cNvPicPr>
            <a:picLocks noChangeAspect="1"/>
          </p:cNvPicPr>
          <p:nvPr/>
        </p:nvPicPr>
        <p:blipFill>
          <a:blip r:embed="rId3"/>
          <a:stretch>
            <a:fillRect/>
          </a:stretch>
        </p:blipFill>
        <p:spPr>
          <a:xfrm>
            <a:off x="3165807" y="1672407"/>
            <a:ext cx="5860386" cy="4395290"/>
          </a:xfrm>
          <a:prstGeom prst="rect">
            <a:avLst/>
          </a:prstGeom>
        </p:spPr>
      </p:pic>
    </p:spTree>
    <p:extLst>
      <p:ext uri="{BB962C8B-B14F-4D97-AF65-F5344CB8AC3E}">
        <p14:creationId xmlns:p14="http://schemas.microsoft.com/office/powerpoint/2010/main" val="38408402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 name="Titel 1"/>
          <p:cNvSpPr txBox="1"/>
          <p:nvPr/>
        </p:nvSpPr>
        <p:spPr>
          <a:xfrm>
            <a:off x="860400" y="140400"/>
            <a:ext cx="10515240" cy="1152000"/>
          </a:xfrm>
          <a:prstGeom prst="rect">
            <a:avLst/>
          </a:prstGeom>
          <a:noFill/>
          <a:ln w="0">
            <a:noFill/>
          </a:ln>
        </p:spPr>
        <p:txBody>
          <a:bodyPr anchor="ctr">
            <a:noAutofit/>
          </a:bodyPr>
          <a:lstStyle/>
          <a:p>
            <a:pPr>
              <a:lnSpc>
                <a:spcPct val="90000"/>
              </a:lnSpc>
            </a:pPr>
            <a:r>
              <a:rPr lang="de-DE" sz="3200" b="1" strike="noStrike" spc="-1" dirty="0">
                <a:solidFill>
                  <a:srgbClr val="00519E"/>
                </a:solidFill>
                <a:latin typeface="Calibri" panose="020F0502020204030204" pitchFamily="34" charset="0"/>
                <a:ea typeface="Verdana"/>
                <a:cs typeface="Calibri" panose="020F0502020204030204" pitchFamily="34" charset="0"/>
              </a:rPr>
              <a:t>Ombudschaft in der Kinder- und Jugendhilfe</a:t>
            </a:r>
            <a:endParaRPr lang="de-DE" sz="3200" b="0" strike="noStrike" spc="-1" dirty="0">
              <a:solidFill>
                <a:srgbClr val="000000"/>
              </a:solidFill>
              <a:latin typeface="Calibri" panose="020F0502020204030204" pitchFamily="34" charset="0"/>
              <a:cs typeface="Calibri" panose="020F0502020204030204" pitchFamily="34" charset="0"/>
            </a:endParaRPr>
          </a:p>
        </p:txBody>
      </p:sp>
      <p:sp>
        <p:nvSpPr>
          <p:cNvPr id="375" name="Inhaltsplatzhalter 2"/>
          <p:cNvSpPr txBox="1"/>
          <p:nvPr/>
        </p:nvSpPr>
        <p:spPr>
          <a:xfrm>
            <a:off x="906176" y="1514276"/>
            <a:ext cx="10515240" cy="2755080"/>
          </a:xfrm>
          <a:prstGeom prst="rect">
            <a:avLst/>
          </a:prstGeom>
          <a:noFill/>
          <a:ln w="0">
            <a:noFill/>
          </a:ln>
        </p:spPr>
        <p:txBody>
          <a:bodyPr>
            <a:normAutofit fontScale="90000" lnSpcReduction="20000"/>
          </a:bodyPr>
          <a:lstStyle/>
          <a:p>
            <a:pPr marL="457560" indent="-457200">
              <a:lnSpc>
                <a:spcPct val="90000"/>
              </a:lnSpc>
              <a:spcBef>
                <a:spcPts val="1001"/>
              </a:spcBef>
              <a:buClr>
                <a:srgbClr val="000000"/>
              </a:buClr>
              <a:buFont typeface="Wingdings" panose="05000000000000000000" pitchFamily="2" charset="2"/>
              <a:buChar char="Ø"/>
            </a:pPr>
            <a:r>
              <a:rPr lang="de-DE" sz="2700" b="0" strike="noStrike" spc="-1" dirty="0">
                <a:solidFill>
                  <a:srgbClr val="000000"/>
                </a:solidFill>
                <a:latin typeface="Calibri"/>
              </a:rPr>
              <a:t>unabhängige Information, Beratung und Vermittlung von jungen Menschen und ihren Familien in Konflikten mit dem öffentlichen oder freien Träger der Jugendhilfe</a:t>
            </a:r>
          </a:p>
          <a:p>
            <a:pPr marL="457560" indent="-457200">
              <a:lnSpc>
                <a:spcPct val="90000"/>
              </a:lnSpc>
              <a:spcBef>
                <a:spcPts val="1400"/>
              </a:spcBef>
              <a:buClr>
                <a:srgbClr val="000000"/>
              </a:buClr>
              <a:buFont typeface="Wingdings" panose="05000000000000000000" pitchFamily="2" charset="2"/>
              <a:buChar char="Ø"/>
            </a:pPr>
            <a:r>
              <a:rPr lang="de-DE" sz="2700" b="0" strike="noStrike" spc="-1" dirty="0">
                <a:solidFill>
                  <a:srgbClr val="000000"/>
                </a:solidFill>
                <a:latin typeface="Calibri"/>
              </a:rPr>
              <a:t>Ausgleich von strukturellen Machtasymmetrien</a:t>
            </a:r>
          </a:p>
          <a:p>
            <a:pPr marL="457560" indent="-457200">
              <a:lnSpc>
                <a:spcPct val="90000"/>
              </a:lnSpc>
              <a:spcBef>
                <a:spcPts val="1400"/>
              </a:spcBef>
              <a:buClr>
                <a:srgbClr val="000000"/>
              </a:buClr>
              <a:buFont typeface="Wingdings" panose="05000000000000000000" pitchFamily="2" charset="2"/>
              <a:buChar char="Ø"/>
            </a:pPr>
            <a:r>
              <a:rPr lang="de-DE" sz="2700" b="0" strike="noStrike" spc="-1" dirty="0">
                <a:solidFill>
                  <a:srgbClr val="000000"/>
                </a:solidFill>
                <a:latin typeface="Calibri"/>
              </a:rPr>
              <a:t>fachlich fundierte Parteilichkeit für Inanspruchnahme individueller Rechte und Rechtsansprüche</a:t>
            </a:r>
          </a:p>
          <a:p>
            <a:pPr marL="457560" indent="-457200">
              <a:lnSpc>
                <a:spcPct val="90000"/>
              </a:lnSpc>
              <a:spcBef>
                <a:spcPts val="1400"/>
              </a:spcBef>
              <a:buClr>
                <a:srgbClr val="000000"/>
              </a:buClr>
              <a:buFont typeface="Wingdings" panose="05000000000000000000" pitchFamily="2" charset="2"/>
              <a:buChar char="Ø"/>
            </a:pPr>
            <a:r>
              <a:rPr lang="de-DE" sz="2700" b="0" strike="noStrike" spc="-1" dirty="0">
                <a:solidFill>
                  <a:srgbClr val="000000"/>
                </a:solidFill>
                <a:latin typeface="Calibri"/>
              </a:rPr>
              <a:t>Öffentlichkeitsarbeit, Fortbildung, Lobbyarbeit für bedarfsgerechte und </a:t>
            </a:r>
            <a:r>
              <a:rPr lang="de-DE" sz="2700" b="0" strike="noStrike" spc="-1" dirty="0" err="1">
                <a:solidFill>
                  <a:srgbClr val="000000"/>
                </a:solidFill>
                <a:latin typeface="Calibri"/>
              </a:rPr>
              <a:t>adressat</a:t>
            </a:r>
            <a:r>
              <a:rPr lang="de-DE" sz="2700" spc="-1" dirty="0" err="1">
                <a:solidFill>
                  <a:srgbClr val="000000"/>
                </a:solidFill>
                <a:latin typeface="Calibri"/>
              </a:rPr>
              <a:t>:</a:t>
            </a:r>
            <a:r>
              <a:rPr lang="de-DE" sz="2700" b="0" strike="noStrike" spc="-1" dirty="0" err="1">
                <a:solidFill>
                  <a:srgbClr val="000000"/>
                </a:solidFill>
                <a:latin typeface="Calibri"/>
              </a:rPr>
              <a:t>innenorientierte</a:t>
            </a:r>
            <a:r>
              <a:rPr lang="de-DE" sz="2700" b="0" strike="noStrike" spc="-1" dirty="0">
                <a:solidFill>
                  <a:srgbClr val="000000"/>
                </a:solidFill>
                <a:latin typeface="Calibri"/>
              </a:rPr>
              <a:t> Kinder- und Jugendhilfe</a:t>
            </a:r>
          </a:p>
          <a:p>
            <a:pPr>
              <a:lnSpc>
                <a:spcPct val="90000"/>
              </a:lnSpc>
              <a:spcBef>
                <a:spcPts val="1001"/>
              </a:spcBef>
              <a:tabLst>
                <a:tab pos="0" algn="l"/>
              </a:tabLst>
            </a:pPr>
            <a:endParaRPr lang="de-DE" sz="2800" b="0" strike="noStrike" spc="-1" dirty="0">
              <a:solidFill>
                <a:srgbClr val="000000"/>
              </a:solidFill>
              <a:latin typeface="Calibri"/>
            </a:endParaRPr>
          </a:p>
        </p:txBody>
      </p:sp>
      <p:sp>
        <p:nvSpPr>
          <p:cNvPr id="376" name="Textfeld 3"/>
          <p:cNvSpPr/>
          <p:nvPr/>
        </p:nvSpPr>
        <p:spPr>
          <a:xfrm>
            <a:off x="2030505" y="4347614"/>
            <a:ext cx="7569000" cy="1552680"/>
          </a:xfrm>
          <a:prstGeom prst="rect">
            <a:avLst/>
          </a:prstGeom>
          <a:noFill/>
          <a:ln w="57150">
            <a:solidFill>
              <a:srgbClr val="00339E"/>
            </a:solidFill>
            <a:round/>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de-DE" sz="2400" b="1" strike="noStrike" spc="-1" dirty="0">
                <a:solidFill>
                  <a:srgbClr val="000000"/>
                </a:solidFill>
                <a:latin typeface="Calibri"/>
              </a:rPr>
              <a:t>Ombudsstellen:</a:t>
            </a:r>
            <a:endParaRPr lang="de-DE" sz="2400" b="0" strike="noStrike" spc="-1" dirty="0">
              <a:latin typeface="Arial"/>
            </a:endParaRPr>
          </a:p>
          <a:p>
            <a:pPr algn="ctr">
              <a:lnSpc>
                <a:spcPct val="100000"/>
              </a:lnSpc>
            </a:pPr>
            <a:r>
              <a:rPr lang="de-DE" sz="2400" b="0" strike="noStrike" spc="-1" dirty="0">
                <a:solidFill>
                  <a:srgbClr val="000000"/>
                </a:solidFill>
                <a:latin typeface="Calibri"/>
              </a:rPr>
              <a:t>unabhängige Beratungs- und Beschwerdestellen, </a:t>
            </a:r>
            <a:endParaRPr lang="de-DE" sz="2400" b="0" strike="noStrike" spc="-1" dirty="0">
              <a:latin typeface="Arial"/>
            </a:endParaRPr>
          </a:p>
          <a:p>
            <a:pPr algn="ctr">
              <a:lnSpc>
                <a:spcPct val="100000"/>
              </a:lnSpc>
            </a:pPr>
            <a:r>
              <a:rPr lang="de-DE" sz="2400" b="0" strike="noStrike" spc="-1" dirty="0">
                <a:solidFill>
                  <a:srgbClr val="000000"/>
                </a:solidFill>
                <a:latin typeface="Calibri"/>
              </a:rPr>
              <a:t>die nach diesem Konzept arbeiten</a:t>
            </a:r>
            <a:endParaRPr lang="de-DE" sz="2400" b="0" strike="noStrike" spc="-1" dirty="0">
              <a:latin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9" name="PlaceHolder 1"/>
          <p:cNvSpPr>
            <a:spLocks noGrp="1"/>
          </p:cNvSpPr>
          <p:nvPr>
            <p:ph type="title"/>
          </p:nvPr>
        </p:nvSpPr>
        <p:spPr>
          <a:xfrm>
            <a:off x="1523880" y="1122480"/>
            <a:ext cx="9143280" cy="2386800"/>
          </a:xfrm>
          <a:prstGeom prst="rect">
            <a:avLst/>
          </a:prstGeom>
          <a:noFill/>
          <a:ln w="0">
            <a:noFill/>
          </a:ln>
        </p:spPr>
        <p:txBody>
          <a:bodyPr lIns="0" tIns="0" rIns="0" bIns="0" anchor="ctr">
            <a:noAutofit/>
          </a:bodyPr>
          <a:lstStyle/>
          <a:p>
            <a:pPr indent="0">
              <a:lnSpc>
                <a:spcPct val="100000"/>
              </a:lnSpc>
              <a:buNone/>
            </a:pPr>
            <a:r>
              <a:rPr lang="de-DE" sz="1800" b="0" strike="noStrike" spc="-1">
                <a:solidFill>
                  <a:srgbClr val="00519E"/>
                </a:solidFill>
                <a:latin typeface="Arial"/>
              </a:rPr>
              <a:t>Wer ist der KJRV?</a:t>
            </a:r>
            <a:endParaRPr lang="de-DE" sz="1800" b="0" strike="noStrike" spc="-1">
              <a:solidFill>
                <a:srgbClr val="000000"/>
              </a:solidFill>
              <a:latin typeface="Arial"/>
            </a:endParaRPr>
          </a:p>
        </p:txBody>
      </p:sp>
      <p:sp>
        <p:nvSpPr>
          <p:cNvPr id="750" name="Abgerundetes Rechteck 3"/>
          <p:cNvSpPr/>
          <p:nvPr/>
        </p:nvSpPr>
        <p:spPr>
          <a:xfrm>
            <a:off x="1438380" y="1597584"/>
            <a:ext cx="9314280" cy="4911311"/>
          </a:xfrm>
          <a:prstGeom prst="roundRect">
            <a:avLst>
              <a:gd name="adj" fmla="val 16667"/>
            </a:avLst>
          </a:prstGeom>
          <a:solidFill>
            <a:schemeClr val="accent5">
              <a:lumMod val="40000"/>
              <a:lumOff val="60000"/>
            </a:schemeClr>
          </a:solidFill>
          <a:ln>
            <a:solidFill>
              <a:srgbClr val="003B74"/>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tabLst>
                <a:tab pos="0" algn="l"/>
              </a:tabLst>
            </a:pPr>
            <a:endParaRPr lang="de-DE" sz="1800" b="0" strike="noStrike" spc="-1">
              <a:solidFill>
                <a:srgbClr val="4472C4"/>
              </a:solidFill>
              <a:latin typeface="Arial"/>
              <a:ea typeface="DejaVu Sans"/>
            </a:endParaRPr>
          </a:p>
        </p:txBody>
      </p:sp>
      <p:sp>
        <p:nvSpPr>
          <p:cNvPr id="751" name="Flussdiagramm: Dokument 4"/>
          <p:cNvSpPr/>
          <p:nvPr/>
        </p:nvSpPr>
        <p:spPr>
          <a:xfrm>
            <a:off x="1881720" y="1758600"/>
            <a:ext cx="7234920" cy="1064520"/>
          </a:xfrm>
          <a:prstGeom prst="flowChartDocument">
            <a:avLst/>
          </a:prstGeom>
          <a:solidFill>
            <a:srgbClr val="00519E"/>
          </a:solidFill>
          <a:ln>
            <a:solidFill>
              <a:srgbClr val="003B74"/>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tabLst>
                <a:tab pos="0" algn="l"/>
              </a:tabLst>
            </a:pPr>
            <a:endParaRPr lang="de-DE" sz="1800" b="0" strike="noStrike" spc="-1">
              <a:solidFill>
                <a:srgbClr val="FFFFFF"/>
              </a:solidFill>
              <a:latin typeface="Arial"/>
              <a:ea typeface="DejaVu Sans"/>
            </a:endParaRPr>
          </a:p>
        </p:txBody>
      </p:sp>
      <p:sp>
        <p:nvSpPr>
          <p:cNvPr id="752" name="Textfeld 10"/>
          <p:cNvSpPr/>
          <p:nvPr/>
        </p:nvSpPr>
        <p:spPr>
          <a:xfrm>
            <a:off x="3764160" y="2631600"/>
            <a:ext cx="5352480" cy="10645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tabLst>
                <a:tab pos="0" algn="l"/>
              </a:tabLst>
            </a:pPr>
            <a:r>
              <a:rPr lang="de-DE" sz="3200" b="1" strike="noStrike" spc="-1" dirty="0">
                <a:solidFill>
                  <a:srgbClr val="8FAADC"/>
                </a:solidFill>
                <a:latin typeface="Calibri"/>
                <a:ea typeface="DejaVu Sans"/>
              </a:rPr>
              <a:t>Ombudschaftliche Beratung</a:t>
            </a:r>
            <a:endParaRPr lang="de-DE" sz="3200" b="0" strike="noStrike" spc="-1" dirty="0">
              <a:solidFill>
                <a:srgbClr val="000000"/>
              </a:solidFill>
              <a:latin typeface="Arial"/>
            </a:endParaRPr>
          </a:p>
        </p:txBody>
      </p:sp>
      <p:sp>
        <p:nvSpPr>
          <p:cNvPr id="753" name="Textfeld 8"/>
          <p:cNvSpPr/>
          <p:nvPr/>
        </p:nvSpPr>
        <p:spPr>
          <a:xfrm>
            <a:off x="2351520" y="2001600"/>
            <a:ext cx="6534360" cy="521766"/>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nSpc>
                <a:spcPct val="100000"/>
              </a:lnSpc>
              <a:tabLst>
                <a:tab pos="0" algn="l"/>
              </a:tabLst>
            </a:pPr>
            <a:r>
              <a:rPr lang="de-DE" sz="2800" b="1" strike="noStrike" spc="-1" dirty="0">
                <a:solidFill>
                  <a:srgbClr val="FFFFFF"/>
                </a:solidFill>
                <a:latin typeface="Calibri"/>
                <a:ea typeface="DejaVu Sans"/>
              </a:rPr>
              <a:t>Kinder- und Jugendhilferechtsverein e.V. </a:t>
            </a:r>
            <a:endParaRPr lang="de-DE" sz="2800" b="0" strike="noStrike" spc="-1" dirty="0">
              <a:solidFill>
                <a:srgbClr val="000000"/>
              </a:solidFill>
              <a:latin typeface="Arial"/>
            </a:endParaRPr>
          </a:p>
        </p:txBody>
      </p:sp>
      <p:sp>
        <p:nvSpPr>
          <p:cNvPr id="754" name="Textfeld 9"/>
          <p:cNvSpPr/>
          <p:nvPr/>
        </p:nvSpPr>
        <p:spPr>
          <a:xfrm>
            <a:off x="1343520" y="297360"/>
            <a:ext cx="7362000" cy="19180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tabLst>
                <a:tab pos="0" algn="l"/>
              </a:tabLst>
            </a:pPr>
            <a:r>
              <a:rPr lang="de-DE" sz="4000" b="1" strike="noStrike" spc="-1">
                <a:solidFill>
                  <a:srgbClr val="00519E"/>
                </a:solidFill>
                <a:latin typeface="Calibri"/>
                <a:ea typeface="DejaVu Sans"/>
              </a:rPr>
              <a:t>Ombudschaftliche Beratung, Ombudschaftliche Arbeit </a:t>
            </a:r>
            <a:endParaRPr lang="de-DE" sz="4000" b="0" strike="noStrike" spc="-1">
              <a:solidFill>
                <a:srgbClr val="000000"/>
              </a:solidFill>
              <a:latin typeface="Arial"/>
            </a:endParaRPr>
          </a:p>
        </p:txBody>
      </p:sp>
      <p:sp>
        <p:nvSpPr>
          <p:cNvPr id="755" name="Textfeld 11"/>
          <p:cNvSpPr/>
          <p:nvPr/>
        </p:nvSpPr>
        <p:spPr>
          <a:xfrm>
            <a:off x="2693520" y="5157360"/>
            <a:ext cx="5352480" cy="11869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tabLst>
                <a:tab pos="0" algn="l"/>
              </a:tabLst>
            </a:pPr>
            <a:r>
              <a:rPr lang="de-DE" sz="3600" b="1" strike="noStrike" spc="-1" dirty="0">
                <a:solidFill>
                  <a:srgbClr val="8FAADC"/>
                </a:solidFill>
                <a:latin typeface="Calibri"/>
                <a:ea typeface="DejaVu Sans"/>
              </a:rPr>
              <a:t>Ombudschaftliche Arbeit </a:t>
            </a:r>
            <a:endParaRPr lang="de-DE" sz="3600" b="0" strike="noStrike" spc="-1" dirty="0">
              <a:solidFill>
                <a:srgbClr val="000000"/>
              </a:solidFill>
              <a:latin typeface="Arial"/>
            </a:endParaRPr>
          </a:p>
        </p:txBody>
      </p:sp>
      <p:sp>
        <p:nvSpPr>
          <p:cNvPr id="756" name="Zylinder 6"/>
          <p:cNvSpPr/>
          <p:nvPr/>
        </p:nvSpPr>
        <p:spPr>
          <a:xfrm>
            <a:off x="3595807" y="2984136"/>
            <a:ext cx="1544400" cy="2160000"/>
          </a:xfrm>
          <a:prstGeom prst="can">
            <a:avLst>
              <a:gd name="adj" fmla="val 25000"/>
            </a:avLst>
          </a:prstGeom>
          <a:solidFill>
            <a:schemeClr val="accent2"/>
          </a:solidFill>
          <a:ln>
            <a:solidFill>
              <a:srgbClr val="DE5D58">
                <a:lumMod val="75000"/>
              </a:srgbClr>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tabLst>
                <a:tab pos="0" algn="l"/>
              </a:tabLst>
            </a:pPr>
            <a:endParaRPr lang="de-DE" sz="1800" b="0" strike="noStrike" spc="-1">
              <a:solidFill>
                <a:srgbClr val="FFFFFF"/>
              </a:solidFill>
              <a:latin typeface="Arial"/>
              <a:ea typeface="DejaVu Sans"/>
            </a:endParaRPr>
          </a:p>
        </p:txBody>
      </p:sp>
      <p:sp>
        <p:nvSpPr>
          <p:cNvPr id="757" name="Zylinder 7"/>
          <p:cNvSpPr/>
          <p:nvPr/>
        </p:nvSpPr>
        <p:spPr>
          <a:xfrm>
            <a:off x="7682887" y="3040475"/>
            <a:ext cx="1511640" cy="2160000"/>
          </a:xfrm>
          <a:prstGeom prst="can">
            <a:avLst>
              <a:gd name="adj" fmla="val 25000"/>
            </a:avLst>
          </a:prstGeom>
          <a:solidFill>
            <a:schemeClr val="accent4"/>
          </a:solidFill>
          <a:ln>
            <a:solidFill>
              <a:srgbClr val="FFC000">
                <a:lumMod val="75000"/>
              </a:srgbClr>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tabLst>
                <a:tab pos="0" algn="l"/>
              </a:tabLst>
            </a:pPr>
            <a:endParaRPr lang="de-DE" sz="1800" b="0" strike="noStrike" spc="-1">
              <a:solidFill>
                <a:srgbClr val="FFFFFF"/>
              </a:solidFill>
              <a:latin typeface="Arial"/>
              <a:ea typeface="DejaVu Sans"/>
            </a:endParaRPr>
          </a:p>
        </p:txBody>
      </p:sp>
      <p:sp>
        <p:nvSpPr>
          <p:cNvPr id="758" name="Zylinder 5"/>
          <p:cNvSpPr/>
          <p:nvPr/>
        </p:nvSpPr>
        <p:spPr>
          <a:xfrm>
            <a:off x="1713240" y="2973240"/>
            <a:ext cx="1439640" cy="2160000"/>
          </a:xfrm>
          <a:prstGeom prst="can">
            <a:avLst>
              <a:gd name="adj" fmla="val 25000"/>
            </a:avLst>
          </a:prstGeom>
          <a:solidFill>
            <a:srgbClr val="00519E"/>
          </a:solidFill>
          <a:ln>
            <a:solidFill>
              <a:srgbClr val="00206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tabLst>
                <a:tab pos="0" algn="l"/>
              </a:tabLst>
            </a:pPr>
            <a:endParaRPr lang="de-DE" sz="1800" b="0" strike="noStrike" spc="-1">
              <a:solidFill>
                <a:srgbClr val="FFFFFF"/>
              </a:solidFill>
              <a:latin typeface="Arial"/>
              <a:ea typeface="DejaVu Sans"/>
            </a:endParaRPr>
          </a:p>
        </p:txBody>
      </p:sp>
      <p:sp>
        <p:nvSpPr>
          <p:cNvPr id="759" name="Textfeld 12"/>
          <p:cNvSpPr/>
          <p:nvPr/>
        </p:nvSpPr>
        <p:spPr>
          <a:xfrm>
            <a:off x="1881720" y="3479040"/>
            <a:ext cx="1249560" cy="15498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tabLst>
                <a:tab pos="0" algn="l"/>
              </a:tabLst>
            </a:pPr>
            <a:r>
              <a:rPr lang="de-DE" sz="1600" b="1" strike="noStrike" spc="-1">
                <a:solidFill>
                  <a:srgbClr val="FFFFFF"/>
                </a:solidFill>
                <a:latin typeface="Arial"/>
                <a:ea typeface="DejaVu Sans"/>
              </a:rPr>
              <a:t>Fachstelle ombud.</a:t>
            </a:r>
            <a:endParaRPr lang="de-DE" sz="1600" b="0" strike="noStrike" spc="-1">
              <a:solidFill>
                <a:srgbClr val="000000"/>
              </a:solidFill>
              <a:latin typeface="Arial"/>
            </a:endParaRPr>
          </a:p>
          <a:p>
            <a:pPr>
              <a:lnSpc>
                <a:spcPct val="100000"/>
              </a:lnSpc>
              <a:tabLst>
                <a:tab pos="0" algn="l"/>
              </a:tabLst>
            </a:pPr>
            <a:r>
              <a:rPr lang="de-DE" sz="1600" b="1" strike="noStrike" spc="-1">
                <a:solidFill>
                  <a:srgbClr val="FFFFFF"/>
                </a:solidFill>
                <a:latin typeface="Arial"/>
                <a:ea typeface="DejaVu Sans"/>
              </a:rPr>
              <a:t>Beratung </a:t>
            </a:r>
            <a:r>
              <a:rPr lang="de-DE" sz="1600" b="0" strike="noStrike" spc="-1">
                <a:solidFill>
                  <a:srgbClr val="FFFFFF"/>
                </a:solidFill>
                <a:latin typeface="Arial"/>
                <a:ea typeface="DejaVu Sans"/>
              </a:rPr>
              <a:t>(FOSA)</a:t>
            </a:r>
            <a:endParaRPr lang="de-DE" sz="1600" b="0" strike="noStrike" spc="-1">
              <a:solidFill>
                <a:srgbClr val="000000"/>
              </a:solidFill>
              <a:latin typeface="Arial"/>
            </a:endParaRPr>
          </a:p>
          <a:p>
            <a:pPr>
              <a:lnSpc>
                <a:spcPct val="100000"/>
              </a:lnSpc>
              <a:tabLst>
                <a:tab pos="0" algn="l"/>
              </a:tabLst>
            </a:pPr>
            <a:endParaRPr lang="de-DE" sz="1600" b="0" strike="noStrike" spc="-1">
              <a:solidFill>
                <a:srgbClr val="000000"/>
              </a:solidFill>
              <a:latin typeface="Arial"/>
            </a:endParaRPr>
          </a:p>
          <a:p>
            <a:pPr>
              <a:lnSpc>
                <a:spcPct val="100000"/>
              </a:lnSpc>
              <a:tabLst>
                <a:tab pos="0" algn="l"/>
              </a:tabLst>
            </a:pPr>
            <a:r>
              <a:rPr lang="de-DE" sz="1600" b="0" strike="noStrike" spc="-1">
                <a:solidFill>
                  <a:srgbClr val="FFFFFF"/>
                </a:solidFill>
                <a:latin typeface="Arial"/>
                <a:ea typeface="DejaVu Sans"/>
              </a:rPr>
              <a:t>* Sachsen</a:t>
            </a:r>
            <a:endParaRPr lang="de-DE" sz="1600" b="0" strike="noStrike" spc="-1">
              <a:solidFill>
                <a:srgbClr val="000000"/>
              </a:solidFill>
              <a:latin typeface="Arial"/>
            </a:endParaRPr>
          </a:p>
        </p:txBody>
      </p:sp>
      <p:sp>
        <p:nvSpPr>
          <p:cNvPr id="760" name="Textfeld 13"/>
          <p:cNvSpPr/>
          <p:nvPr/>
        </p:nvSpPr>
        <p:spPr>
          <a:xfrm>
            <a:off x="7680420" y="3522240"/>
            <a:ext cx="1427760" cy="15066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tabLst>
                <a:tab pos="0" algn="l"/>
              </a:tabLst>
            </a:pPr>
            <a:r>
              <a:rPr lang="de-DE" sz="1550" b="1" strike="noStrike" spc="-1" dirty="0">
                <a:solidFill>
                  <a:srgbClr val="0070C0"/>
                </a:solidFill>
                <a:latin typeface="Arial"/>
                <a:ea typeface="DejaVu Sans"/>
              </a:rPr>
              <a:t>Beschwerde-stelle </a:t>
            </a:r>
            <a:r>
              <a:rPr lang="de-DE" sz="1550" b="0" strike="noStrike" spc="-1" dirty="0">
                <a:solidFill>
                  <a:srgbClr val="0070C0"/>
                </a:solidFill>
                <a:latin typeface="Arial"/>
                <a:ea typeface="DejaVu Sans"/>
              </a:rPr>
              <a:t>(</a:t>
            </a:r>
            <a:r>
              <a:rPr lang="de-DE" sz="1550" b="0" strike="noStrike" spc="-1" dirty="0" err="1">
                <a:solidFill>
                  <a:srgbClr val="0070C0"/>
                </a:solidFill>
                <a:latin typeface="Arial"/>
                <a:ea typeface="DejaVu Sans"/>
              </a:rPr>
              <a:t>BemiBe</a:t>
            </a:r>
            <a:r>
              <a:rPr lang="de-DE" sz="1550" b="0" strike="noStrike" spc="-1" dirty="0">
                <a:solidFill>
                  <a:srgbClr val="0070C0"/>
                </a:solidFill>
                <a:latin typeface="Arial"/>
                <a:ea typeface="DejaVu Sans"/>
              </a:rPr>
              <a:t>)</a:t>
            </a:r>
            <a:endParaRPr lang="de-DE" sz="1550" b="0" strike="noStrike" spc="-1" dirty="0">
              <a:solidFill>
                <a:srgbClr val="000000"/>
              </a:solidFill>
              <a:latin typeface="Arial"/>
            </a:endParaRPr>
          </a:p>
          <a:p>
            <a:pPr>
              <a:lnSpc>
                <a:spcPct val="100000"/>
              </a:lnSpc>
              <a:tabLst>
                <a:tab pos="0" algn="l"/>
              </a:tabLst>
            </a:pPr>
            <a:endParaRPr lang="de-DE" sz="1550" b="0" strike="noStrike" spc="-1" dirty="0">
              <a:solidFill>
                <a:srgbClr val="000000"/>
              </a:solidFill>
              <a:latin typeface="Arial"/>
            </a:endParaRPr>
          </a:p>
          <a:p>
            <a:pPr>
              <a:lnSpc>
                <a:spcPct val="100000"/>
              </a:lnSpc>
              <a:tabLst>
                <a:tab pos="0" algn="l"/>
              </a:tabLst>
            </a:pPr>
            <a:endParaRPr lang="de-DE" sz="1550" b="0" strike="noStrike" spc="-1" dirty="0">
              <a:solidFill>
                <a:srgbClr val="000000"/>
              </a:solidFill>
              <a:latin typeface="Arial"/>
            </a:endParaRPr>
          </a:p>
          <a:p>
            <a:pPr>
              <a:lnSpc>
                <a:spcPct val="100000"/>
              </a:lnSpc>
              <a:tabLst>
                <a:tab pos="0" algn="l"/>
              </a:tabLst>
            </a:pPr>
            <a:r>
              <a:rPr lang="de-DE" sz="1550" b="0" strike="noStrike" spc="-1" dirty="0">
                <a:solidFill>
                  <a:srgbClr val="0070C0"/>
                </a:solidFill>
                <a:latin typeface="Arial"/>
                <a:ea typeface="DejaVu Sans"/>
              </a:rPr>
              <a:t>* Leipzig</a:t>
            </a:r>
            <a:endParaRPr lang="de-DE" sz="1550" b="0" strike="noStrike" spc="-1" dirty="0">
              <a:solidFill>
                <a:srgbClr val="000000"/>
              </a:solidFill>
              <a:latin typeface="Arial"/>
            </a:endParaRPr>
          </a:p>
        </p:txBody>
      </p:sp>
      <p:sp>
        <p:nvSpPr>
          <p:cNvPr id="761" name="Textfeld 14"/>
          <p:cNvSpPr/>
          <p:nvPr/>
        </p:nvSpPr>
        <p:spPr>
          <a:xfrm>
            <a:off x="3823856" y="3479040"/>
            <a:ext cx="1295640" cy="15498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tabLst>
                <a:tab pos="0" algn="l"/>
              </a:tabLst>
            </a:pPr>
            <a:r>
              <a:rPr lang="de-DE" sz="1600" b="1" strike="noStrike" spc="-1" dirty="0">
                <a:solidFill>
                  <a:srgbClr val="E7E6E6"/>
                </a:solidFill>
                <a:latin typeface="Arial"/>
                <a:ea typeface="DejaVu Sans"/>
              </a:rPr>
              <a:t>House </a:t>
            </a:r>
            <a:r>
              <a:rPr lang="de-DE" sz="1600" b="1" strike="noStrike" spc="-1" dirty="0" err="1">
                <a:solidFill>
                  <a:srgbClr val="E7E6E6"/>
                </a:solidFill>
                <a:latin typeface="Arial"/>
                <a:ea typeface="DejaVu Sans"/>
              </a:rPr>
              <a:t>of</a:t>
            </a:r>
            <a:r>
              <a:rPr lang="de-DE" sz="1600" b="1" strike="noStrike" spc="-1" dirty="0">
                <a:solidFill>
                  <a:srgbClr val="E7E6E6"/>
                </a:solidFill>
                <a:latin typeface="Arial"/>
                <a:ea typeface="DejaVu Sans"/>
              </a:rPr>
              <a:t> Dreams</a:t>
            </a:r>
            <a:endParaRPr lang="de-DE" sz="1600" b="0" strike="noStrike" spc="-1" dirty="0">
              <a:solidFill>
                <a:srgbClr val="000000"/>
              </a:solidFill>
              <a:latin typeface="Arial"/>
            </a:endParaRPr>
          </a:p>
          <a:p>
            <a:pPr>
              <a:lnSpc>
                <a:spcPct val="100000"/>
              </a:lnSpc>
              <a:tabLst>
                <a:tab pos="0" algn="l"/>
              </a:tabLst>
            </a:pPr>
            <a:r>
              <a:rPr lang="de-DE" sz="1600" b="0" strike="noStrike" spc="-1" dirty="0" err="1">
                <a:solidFill>
                  <a:srgbClr val="E7E6E6"/>
                </a:solidFill>
                <a:latin typeface="Arial"/>
                <a:ea typeface="DejaVu Sans"/>
              </a:rPr>
              <a:t>Careleaver</a:t>
            </a:r>
            <a:r>
              <a:rPr lang="de-DE" sz="1600" b="0" strike="noStrike" spc="-1" dirty="0">
                <a:solidFill>
                  <a:srgbClr val="E7E6E6"/>
                </a:solidFill>
                <a:latin typeface="Arial"/>
                <a:ea typeface="DejaVu Sans"/>
              </a:rPr>
              <a:t>- </a:t>
            </a:r>
            <a:r>
              <a:rPr lang="de-DE" sz="1600" b="0" strike="noStrike" spc="-1" dirty="0" err="1">
                <a:solidFill>
                  <a:srgbClr val="E7E6E6"/>
                </a:solidFill>
                <a:latin typeface="Arial"/>
                <a:ea typeface="DejaVu Sans"/>
              </a:rPr>
              <a:t>zentrum</a:t>
            </a:r>
            <a:endParaRPr lang="de-DE" sz="1600" b="0" strike="noStrike" spc="-1" dirty="0">
              <a:solidFill>
                <a:srgbClr val="000000"/>
              </a:solidFill>
              <a:latin typeface="Arial"/>
            </a:endParaRPr>
          </a:p>
          <a:p>
            <a:pPr>
              <a:lnSpc>
                <a:spcPct val="100000"/>
              </a:lnSpc>
              <a:tabLst>
                <a:tab pos="0" algn="l"/>
              </a:tabLst>
            </a:pPr>
            <a:endParaRPr lang="de-DE" sz="1600" b="0" strike="noStrike" spc="-1" dirty="0">
              <a:solidFill>
                <a:srgbClr val="000000"/>
              </a:solidFill>
              <a:latin typeface="Arial"/>
            </a:endParaRPr>
          </a:p>
          <a:p>
            <a:pPr>
              <a:lnSpc>
                <a:spcPct val="100000"/>
              </a:lnSpc>
              <a:tabLst>
                <a:tab pos="0" algn="l"/>
              </a:tabLst>
            </a:pPr>
            <a:r>
              <a:rPr lang="de-DE" sz="1600" b="0" strike="noStrike" spc="-1" dirty="0">
                <a:solidFill>
                  <a:srgbClr val="E7E6E6"/>
                </a:solidFill>
                <a:latin typeface="Arial"/>
                <a:ea typeface="DejaVu Sans"/>
              </a:rPr>
              <a:t>*Dresden</a:t>
            </a:r>
            <a:endParaRPr lang="de-DE" sz="1600" b="0" strike="noStrike" spc="-1" dirty="0">
              <a:solidFill>
                <a:srgbClr val="000000"/>
              </a:solidFill>
              <a:latin typeface="Arial"/>
            </a:endParaRPr>
          </a:p>
        </p:txBody>
      </p:sp>
      <p:sp>
        <p:nvSpPr>
          <p:cNvPr id="765" name="Zylinder 20"/>
          <p:cNvSpPr/>
          <p:nvPr/>
        </p:nvSpPr>
        <p:spPr>
          <a:xfrm>
            <a:off x="5630040" y="3040475"/>
            <a:ext cx="1544400" cy="2160000"/>
          </a:xfrm>
          <a:prstGeom prst="can">
            <a:avLst>
              <a:gd name="adj" fmla="val 25000"/>
            </a:avLst>
          </a:prstGeom>
          <a:solidFill>
            <a:schemeClr val="accent6">
              <a:lumMod val="75000"/>
            </a:schemeClr>
          </a:solidFill>
          <a:ln>
            <a:solidFill>
              <a:srgbClr val="70AD47">
                <a:lumMod val="75000"/>
              </a:srgbClr>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tabLst>
                <a:tab pos="0" algn="l"/>
              </a:tabLst>
            </a:pPr>
            <a:endParaRPr lang="de-DE" sz="1800" b="0" strike="noStrike" spc="-1">
              <a:solidFill>
                <a:srgbClr val="FFFFFF"/>
              </a:solidFill>
              <a:highlight>
                <a:srgbClr val="00FFFF"/>
              </a:highlight>
              <a:latin typeface="Arial"/>
              <a:ea typeface="DejaVu Sans"/>
            </a:endParaRPr>
          </a:p>
        </p:txBody>
      </p:sp>
      <p:sp>
        <p:nvSpPr>
          <p:cNvPr id="766" name="Textfeld 21"/>
          <p:cNvSpPr/>
          <p:nvPr/>
        </p:nvSpPr>
        <p:spPr>
          <a:xfrm>
            <a:off x="5792580" y="3465000"/>
            <a:ext cx="1295640" cy="15498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tabLst>
                <a:tab pos="0" algn="l"/>
              </a:tabLst>
            </a:pPr>
            <a:r>
              <a:rPr lang="de-DE" sz="1600" b="1" strike="noStrike" spc="-1" dirty="0">
                <a:solidFill>
                  <a:srgbClr val="E7E6E6"/>
                </a:solidFill>
                <a:latin typeface="Arial"/>
                <a:ea typeface="DejaVu Sans"/>
              </a:rPr>
              <a:t>Landes-jugend-konferenz</a:t>
            </a:r>
            <a:endParaRPr lang="de-DE" sz="1600" b="0" strike="noStrike" spc="-1" dirty="0">
              <a:solidFill>
                <a:srgbClr val="000000"/>
              </a:solidFill>
              <a:latin typeface="Arial"/>
            </a:endParaRPr>
          </a:p>
          <a:p>
            <a:pPr>
              <a:lnSpc>
                <a:spcPct val="100000"/>
              </a:lnSpc>
              <a:tabLst>
                <a:tab pos="0" algn="l"/>
              </a:tabLst>
            </a:pPr>
            <a:r>
              <a:rPr lang="de-DE" sz="1600" b="0" strike="noStrike" spc="-1" dirty="0">
                <a:solidFill>
                  <a:srgbClr val="E7E6E6"/>
                </a:solidFill>
                <a:latin typeface="Arial"/>
                <a:ea typeface="DejaVu Sans"/>
              </a:rPr>
              <a:t>(LJK)</a:t>
            </a:r>
            <a:endParaRPr lang="de-DE" sz="1600" b="0" strike="noStrike" spc="-1" dirty="0">
              <a:solidFill>
                <a:srgbClr val="000000"/>
              </a:solidFill>
              <a:latin typeface="Arial"/>
            </a:endParaRPr>
          </a:p>
          <a:p>
            <a:pPr>
              <a:lnSpc>
                <a:spcPct val="100000"/>
              </a:lnSpc>
              <a:tabLst>
                <a:tab pos="0" algn="l"/>
              </a:tabLst>
            </a:pPr>
            <a:endParaRPr lang="de-DE" sz="1600" b="0" strike="noStrike" spc="-1" dirty="0">
              <a:solidFill>
                <a:srgbClr val="000000"/>
              </a:solidFill>
              <a:latin typeface="Arial"/>
            </a:endParaRPr>
          </a:p>
          <a:p>
            <a:pPr>
              <a:lnSpc>
                <a:spcPct val="100000"/>
              </a:lnSpc>
              <a:tabLst>
                <a:tab pos="0" algn="l"/>
              </a:tabLst>
            </a:pPr>
            <a:r>
              <a:rPr lang="de-DE" sz="1600" b="0" strike="noStrike" spc="-1" dirty="0">
                <a:solidFill>
                  <a:srgbClr val="E7E6E6"/>
                </a:solidFill>
                <a:latin typeface="Arial"/>
                <a:ea typeface="DejaVu Sans"/>
              </a:rPr>
              <a:t>*Sachsen</a:t>
            </a:r>
            <a:endParaRPr lang="de-DE" sz="1600" b="0" strike="noStrike" spc="-1" dirty="0">
              <a:solidFill>
                <a:srgbClr val="000000"/>
              </a:solidFill>
              <a:latin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872604" y="97273"/>
            <a:ext cx="9143280" cy="1152000"/>
          </a:xfrm>
        </p:spPr>
        <p:txBody>
          <a:bodyPr>
            <a:normAutofit/>
          </a:bodyPr>
          <a:lstStyle/>
          <a:p>
            <a:r>
              <a:rPr lang="de-DE" sz="3200" dirty="0">
                <a:solidFill>
                  <a:srgbClr val="00519E"/>
                </a:solidFill>
                <a:latin typeface="Calibri" panose="020F0502020204030204" pitchFamily="34" charset="0"/>
                <a:cs typeface="Calibri" panose="020F0502020204030204" pitchFamily="34" charset="0"/>
              </a:rPr>
              <a:t>Wer ist der KJRV?</a:t>
            </a:r>
            <a:endParaRPr lang="de-DE" sz="3200" dirty="0">
              <a:latin typeface="Calibri" panose="020F0502020204030204" pitchFamily="34" charset="0"/>
              <a:cs typeface="Calibri" panose="020F0502020204030204" pitchFamily="34" charset="0"/>
            </a:endParaRPr>
          </a:p>
        </p:txBody>
      </p:sp>
      <p:sp>
        <p:nvSpPr>
          <p:cNvPr id="3" name="Inhaltsplatzhalter 2"/>
          <p:cNvSpPr>
            <a:spLocks noGrp="1"/>
          </p:cNvSpPr>
          <p:nvPr>
            <p:ph idx="1"/>
          </p:nvPr>
        </p:nvSpPr>
        <p:spPr>
          <a:xfrm>
            <a:off x="881260" y="1060988"/>
            <a:ext cx="7750748" cy="3977280"/>
          </a:xfrm>
        </p:spPr>
        <p:txBody>
          <a:bodyPr>
            <a:noAutofit/>
          </a:bodyPr>
          <a:lstStyle/>
          <a:p>
            <a:pPr lvl="0"/>
            <a:r>
              <a:rPr lang="de-DE" sz="2400" dirty="0">
                <a:solidFill>
                  <a:prstClr val="black"/>
                </a:solidFill>
                <a:latin typeface="Calibri" panose="020F0502020204030204" pitchFamily="34" charset="0"/>
                <a:cs typeface="Calibri" panose="020F0502020204030204" pitchFamily="34" charset="0"/>
              </a:rPr>
              <a:t>Ombudschaftliche Arbeit an </a:t>
            </a:r>
            <a:r>
              <a:rPr lang="de-DE" sz="2400" b="1" dirty="0">
                <a:solidFill>
                  <a:prstClr val="black"/>
                </a:solidFill>
                <a:latin typeface="Calibri" panose="020F0502020204030204" pitchFamily="34" charset="0"/>
                <a:cs typeface="Calibri" panose="020F0502020204030204" pitchFamily="34" charset="0"/>
              </a:rPr>
              <a:t>3 Standorten</a:t>
            </a:r>
            <a:r>
              <a:rPr lang="de-DE" sz="2400" dirty="0">
                <a:solidFill>
                  <a:prstClr val="black"/>
                </a:solidFill>
                <a:latin typeface="Calibri" panose="020F0502020204030204" pitchFamily="34" charset="0"/>
                <a:cs typeface="Calibri" panose="020F0502020204030204" pitchFamily="34" charset="0"/>
              </a:rPr>
              <a:t>: Dresden (seit 2012), Leipzig (seit 2017), Chemnitz (seit 2020)</a:t>
            </a:r>
          </a:p>
          <a:p>
            <a:pPr lvl="0"/>
            <a:r>
              <a:rPr lang="de-DE" sz="2400" dirty="0">
                <a:solidFill>
                  <a:prstClr val="black"/>
                </a:solidFill>
                <a:latin typeface="Calibri" panose="020F0502020204030204" pitchFamily="34" charset="0"/>
                <a:cs typeface="Calibri" panose="020F0502020204030204" pitchFamily="34" charset="0"/>
              </a:rPr>
              <a:t>ein </a:t>
            </a:r>
            <a:r>
              <a:rPr lang="de-DE" sz="2400" b="1" dirty="0">
                <a:solidFill>
                  <a:prstClr val="black"/>
                </a:solidFill>
                <a:latin typeface="Calibri" panose="020F0502020204030204" pitchFamily="34" charset="0"/>
                <a:cs typeface="Calibri" panose="020F0502020204030204" pitchFamily="34" charset="0"/>
              </a:rPr>
              <a:t>unabhängiges Beratungsangebot </a:t>
            </a:r>
            <a:r>
              <a:rPr lang="de-DE" sz="2400" dirty="0">
                <a:solidFill>
                  <a:prstClr val="black"/>
                </a:solidFill>
                <a:latin typeface="Calibri" panose="020F0502020204030204" pitchFamily="34" charset="0"/>
                <a:cs typeface="Calibri" panose="020F0502020204030204" pitchFamily="34" charset="0"/>
              </a:rPr>
              <a:t>für Menschen, die mit Akteuren der Kinder- und Jugendhilfe in Konflikt geraten</a:t>
            </a:r>
          </a:p>
          <a:p>
            <a:pPr lvl="0"/>
            <a:r>
              <a:rPr lang="de-DE" sz="2400" dirty="0">
                <a:solidFill>
                  <a:prstClr val="black"/>
                </a:solidFill>
                <a:latin typeface="Calibri" panose="020F0502020204030204" pitchFamily="34" charset="0"/>
                <a:cs typeface="Calibri" panose="020F0502020204030204" pitchFamily="34" charset="0"/>
              </a:rPr>
              <a:t>Kernbereich der </a:t>
            </a:r>
            <a:r>
              <a:rPr lang="de-DE" sz="2400" b="1" dirty="0">
                <a:solidFill>
                  <a:prstClr val="black"/>
                </a:solidFill>
                <a:latin typeface="Calibri" panose="020F0502020204030204" pitchFamily="34" charset="0"/>
                <a:cs typeface="Calibri" panose="020F0502020204030204" pitchFamily="34" charset="0"/>
              </a:rPr>
              <a:t>Beratungstätigkeit sind die Hilfen zur Erziehung </a:t>
            </a:r>
            <a:r>
              <a:rPr lang="de-DE" sz="2400" dirty="0">
                <a:solidFill>
                  <a:prstClr val="black"/>
                </a:solidFill>
                <a:latin typeface="Calibri" panose="020F0502020204030204" pitchFamily="34" charset="0"/>
                <a:cs typeface="Calibri" panose="020F0502020204030204" pitchFamily="34" charset="0"/>
              </a:rPr>
              <a:t>(§§ 27 ff. SGB VIII, sowie §§ 19, 35a und 41 SGB VIII)</a:t>
            </a:r>
          </a:p>
          <a:p>
            <a:pPr lvl="0"/>
            <a:r>
              <a:rPr lang="de-DE" sz="2400" b="1" dirty="0">
                <a:solidFill>
                  <a:prstClr val="black"/>
                </a:solidFill>
                <a:latin typeface="Calibri" panose="020F0502020204030204" pitchFamily="34" charset="0"/>
                <a:cs typeface="Calibri" panose="020F0502020204030204" pitchFamily="34" charset="0"/>
              </a:rPr>
              <a:t>Ombudschaftliche Arbeit im Verein hat folgende Schwerpunkte</a:t>
            </a:r>
            <a:r>
              <a:rPr lang="de-DE" sz="2400" dirty="0">
                <a:solidFill>
                  <a:prstClr val="black"/>
                </a:solidFill>
                <a:latin typeface="Calibri" panose="020F0502020204030204" pitchFamily="34" charset="0"/>
                <a:cs typeface="Calibri" panose="020F0502020204030204" pitchFamily="34" charset="0"/>
              </a:rPr>
              <a:t>:</a:t>
            </a:r>
          </a:p>
          <a:p>
            <a:pPr marL="974725" lvl="0" indent="-342900">
              <a:buFont typeface="Wingdings" panose="05000000000000000000" pitchFamily="2" charset="2"/>
              <a:buChar char="Ø"/>
            </a:pPr>
            <a:r>
              <a:rPr lang="de-DE" sz="2400" dirty="0">
                <a:solidFill>
                  <a:prstClr val="black"/>
                </a:solidFill>
                <a:latin typeface="Calibri" panose="020F0502020204030204" pitchFamily="34" charset="0"/>
                <a:cs typeface="Calibri" panose="020F0502020204030204" pitchFamily="34" charset="0"/>
              </a:rPr>
              <a:t>Problematiken und Herausforderungen im Bereich </a:t>
            </a:r>
            <a:r>
              <a:rPr lang="de-DE" sz="2400" b="1" dirty="0">
                <a:solidFill>
                  <a:prstClr val="black"/>
                </a:solidFill>
                <a:latin typeface="Calibri" panose="020F0502020204030204" pitchFamily="34" charset="0"/>
                <a:cs typeface="Calibri" panose="020F0502020204030204" pitchFamily="34" charset="0"/>
              </a:rPr>
              <a:t>Leistungsgewährung</a:t>
            </a:r>
            <a:r>
              <a:rPr lang="de-DE" sz="2400" dirty="0">
                <a:solidFill>
                  <a:prstClr val="black"/>
                </a:solidFill>
                <a:latin typeface="Calibri" panose="020F0502020204030204" pitchFamily="34" charset="0"/>
                <a:cs typeface="Calibri" panose="020F0502020204030204" pitchFamily="34" charset="0"/>
              </a:rPr>
              <a:t> (</a:t>
            </a:r>
            <a:r>
              <a:rPr lang="de-DE" sz="2400" dirty="0" err="1">
                <a:solidFill>
                  <a:prstClr val="black"/>
                </a:solidFill>
                <a:latin typeface="Calibri" panose="020F0502020204030204" pitchFamily="34" charset="0"/>
                <a:cs typeface="Calibri" panose="020F0502020204030204" pitchFamily="34" charset="0"/>
              </a:rPr>
              <a:t>omB</a:t>
            </a:r>
            <a:r>
              <a:rPr lang="de-DE" sz="2400" dirty="0">
                <a:solidFill>
                  <a:prstClr val="black"/>
                </a:solidFill>
                <a:latin typeface="Calibri" panose="020F0502020204030204" pitchFamily="34" charset="0"/>
                <a:cs typeface="Calibri" panose="020F0502020204030204" pitchFamily="34" charset="0"/>
              </a:rPr>
              <a:t>), </a:t>
            </a:r>
            <a:r>
              <a:rPr lang="de-DE" sz="2400" b="1" dirty="0">
                <a:solidFill>
                  <a:prstClr val="black"/>
                </a:solidFill>
                <a:latin typeface="Calibri" panose="020F0502020204030204" pitchFamily="34" charset="0"/>
                <a:cs typeface="Calibri" panose="020F0502020204030204" pitchFamily="34" charset="0"/>
              </a:rPr>
              <a:t>Leistungserbringung</a:t>
            </a:r>
            <a:r>
              <a:rPr lang="de-DE" sz="2400" dirty="0">
                <a:solidFill>
                  <a:prstClr val="black"/>
                </a:solidFill>
                <a:latin typeface="Calibri" panose="020F0502020204030204" pitchFamily="34" charset="0"/>
                <a:cs typeface="Calibri" panose="020F0502020204030204" pitchFamily="34" charset="0"/>
              </a:rPr>
              <a:t> (</a:t>
            </a:r>
            <a:r>
              <a:rPr lang="de-DE" sz="2400" dirty="0" err="1">
                <a:solidFill>
                  <a:srgbClr val="00519E"/>
                </a:solidFill>
                <a:latin typeface="Calibri" panose="020F0502020204030204" pitchFamily="34" charset="0"/>
                <a:cs typeface="Calibri" panose="020F0502020204030204" pitchFamily="34" charset="0"/>
              </a:rPr>
              <a:t>omB</a:t>
            </a:r>
            <a:r>
              <a:rPr lang="de-DE" sz="2400" dirty="0">
                <a:solidFill>
                  <a:prstClr val="black"/>
                </a:solidFill>
                <a:latin typeface="Calibri" panose="020F0502020204030204" pitchFamily="34" charset="0"/>
                <a:cs typeface="Calibri" panose="020F0502020204030204" pitchFamily="34" charset="0"/>
              </a:rPr>
              <a:t>, </a:t>
            </a:r>
            <a:r>
              <a:rPr lang="de-DE" sz="2400" dirty="0" err="1">
                <a:solidFill>
                  <a:srgbClr val="F4C223"/>
                </a:solidFill>
                <a:latin typeface="Calibri" panose="020F0502020204030204" pitchFamily="34" charset="0"/>
                <a:cs typeface="Calibri" panose="020F0502020204030204" pitchFamily="34" charset="0"/>
              </a:rPr>
              <a:t>BeMiBe</a:t>
            </a:r>
            <a:r>
              <a:rPr lang="de-DE" sz="2400" dirty="0">
                <a:solidFill>
                  <a:prstClr val="black"/>
                </a:solidFill>
                <a:latin typeface="Calibri" panose="020F0502020204030204" pitchFamily="34" charset="0"/>
                <a:cs typeface="Calibri" panose="020F0502020204030204" pitchFamily="34" charset="0"/>
              </a:rPr>
              <a:t> in Leipzig) und beim Übergang in die Selbstständigkeit (</a:t>
            </a:r>
            <a:r>
              <a:rPr lang="de-DE" sz="2400" dirty="0" err="1">
                <a:solidFill>
                  <a:srgbClr val="DE5D58"/>
                </a:solidFill>
                <a:latin typeface="Calibri" panose="020F0502020204030204" pitchFamily="34" charset="0"/>
                <a:cs typeface="Calibri" panose="020F0502020204030204" pitchFamily="34" charset="0"/>
              </a:rPr>
              <a:t>Careleaver</a:t>
            </a:r>
            <a:r>
              <a:rPr lang="de-DE" sz="2400" dirty="0">
                <a:solidFill>
                  <a:prstClr val="black"/>
                </a:solidFill>
                <a:latin typeface="Calibri" panose="020F0502020204030204" pitchFamily="34" charset="0"/>
                <a:cs typeface="Calibri" panose="020F0502020204030204" pitchFamily="34" charset="0"/>
              </a:rPr>
              <a:t>)</a:t>
            </a:r>
          </a:p>
        </p:txBody>
      </p:sp>
      <p:sp>
        <p:nvSpPr>
          <p:cNvPr id="5" name="Textfeld 4">
            <a:extLst>
              <a:ext uri="{FF2B5EF4-FFF2-40B4-BE49-F238E27FC236}">
                <a16:creationId xmlns:a16="http://schemas.microsoft.com/office/drawing/2014/main" id="{FF3C3E81-C783-4C45-8042-A1E28756F6E6}"/>
              </a:ext>
            </a:extLst>
          </p:cNvPr>
          <p:cNvSpPr txBox="1"/>
          <p:nvPr/>
        </p:nvSpPr>
        <p:spPr>
          <a:xfrm rot="20586874">
            <a:off x="996252" y="2620081"/>
            <a:ext cx="8848134" cy="885371"/>
          </a:xfrm>
          <a:prstGeom prst="rect">
            <a:avLst/>
          </a:prstGeom>
          <a:solidFill>
            <a:srgbClr val="F4C223"/>
          </a:solidFill>
          <a:ln>
            <a:solidFill>
              <a:schemeClr val="tx1"/>
            </a:solidFill>
          </a:ln>
        </p:spPr>
        <p:txBody>
          <a:bodyPr wrap="square" rtlCol="0">
            <a:spAutoFit/>
          </a:bodyPr>
          <a:lstStyle/>
          <a:p>
            <a:pPr lvl="0">
              <a:lnSpc>
                <a:spcPct val="90000"/>
              </a:lnSpc>
              <a:spcBef>
                <a:spcPts val="1000"/>
              </a:spcBef>
            </a:pPr>
            <a:r>
              <a:rPr lang="de-DE" sz="2400" b="1" dirty="0">
                <a:solidFill>
                  <a:prstClr val="black"/>
                </a:solidFill>
                <a:latin typeface="Calibri" panose="020F0502020204030204" pitchFamily="34" charset="0"/>
                <a:cs typeface="Calibri" panose="020F0502020204030204" pitchFamily="34" charset="0"/>
              </a:rPr>
              <a:t>Zentrale Aspekte von Ombudschaft: </a:t>
            </a:r>
          </a:p>
          <a:p>
            <a:pPr lvl="0">
              <a:lnSpc>
                <a:spcPct val="90000"/>
              </a:lnSpc>
              <a:spcBef>
                <a:spcPts val="1000"/>
              </a:spcBef>
            </a:pPr>
            <a:r>
              <a:rPr lang="de-DE" sz="2400" b="1" dirty="0">
                <a:solidFill>
                  <a:prstClr val="black"/>
                </a:solidFill>
                <a:latin typeface="Calibri" panose="020F0502020204030204" pitchFamily="34" charset="0"/>
                <a:cs typeface="Calibri" panose="020F0502020204030204" pitchFamily="34" charset="0"/>
              </a:rPr>
              <a:t>Unabhängigkeit, Parteilichkeit sowie Aufklärung und Information</a:t>
            </a:r>
          </a:p>
        </p:txBody>
      </p:sp>
    </p:spTree>
    <p:extLst>
      <p:ext uri="{BB962C8B-B14F-4D97-AF65-F5344CB8AC3E}">
        <p14:creationId xmlns:p14="http://schemas.microsoft.com/office/powerpoint/2010/main" val="418795882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nhaltsplatzhalter 6">
            <a:extLst>
              <a:ext uri="{FF2B5EF4-FFF2-40B4-BE49-F238E27FC236}">
                <a16:creationId xmlns:a16="http://schemas.microsoft.com/office/drawing/2014/main" id="{17EC6F45-9BCA-4FA0-A721-13F65E24957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85278" y="345958"/>
            <a:ext cx="8019334" cy="6014501"/>
          </a:xfrm>
        </p:spPr>
      </p:pic>
      <p:sp>
        <p:nvSpPr>
          <p:cNvPr id="5" name="Titel 1">
            <a:extLst>
              <a:ext uri="{FF2B5EF4-FFF2-40B4-BE49-F238E27FC236}">
                <a16:creationId xmlns:a16="http://schemas.microsoft.com/office/drawing/2014/main" id="{A41454E6-FB17-48E4-8858-3FA049919ED5}"/>
              </a:ext>
            </a:extLst>
          </p:cNvPr>
          <p:cNvSpPr>
            <a:spLocks noGrp="1"/>
          </p:cNvSpPr>
          <p:nvPr>
            <p:ph type="title"/>
          </p:nvPr>
        </p:nvSpPr>
        <p:spPr>
          <a:xfrm>
            <a:off x="0" y="5713518"/>
            <a:ext cx="9144000" cy="646941"/>
          </a:xfrm>
        </p:spPr>
        <p:txBody>
          <a:bodyPr>
            <a:normAutofit/>
          </a:bodyPr>
          <a:lstStyle/>
          <a:p>
            <a:r>
              <a:rPr lang="de-DE" sz="3200" dirty="0">
                <a:solidFill>
                  <a:srgbClr val="002060"/>
                </a:solidFill>
                <a:latin typeface="Calibri" panose="020F0502020204030204" pitchFamily="34" charset="0"/>
                <a:cs typeface="Calibri" panose="020F0502020204030204" pitchFamily="34" charset="0"/>
              </a:rPr>
              <a:t>                           		Wer ist der KJRV? *</a:t>
            </a:r>
          </a:p>
        </p:txBody>
      </p:sp>
      <p:sp>
        <p:nvSpPr>
          <p:cNvPr id="3" name="Textfeld 2">
            <a:extLst>
              <a:ext uri="{FF2B5EF4-FFF2-40B4-BE49-F238E27FC236}">
                <a16:creationId xmlns:a16="http://schemas.microsoft.com/office/drawing/2014/main" id="{7DF4AEA5-AC49-41D3-A9B8-761AFC823861}"/>
              </a:ext>
            </a:extLst>
          </p:cNvPr>
          <p:cNvSpPr txBox="1"/>
          <p:nvPr/>
        </p:nvSpPr>
        <p:spPr>
          <a:xfrm>
            <a:off x="7772804" y="685800"/>
            <a:ext cx="2433918" cy="584775"/>
          </a:xfrm>
          <a:prstGeom prst="rect">
            <a:avLst/>
          </a:prstGeom>
          <a:noFill/>
        </p:spPr>
        <p:txBody>
          <a:bodyPr wrap="square" rtlCol="0">
            <a:spAutoFit/>
          </a:bodyPr>
          <a:lstStyle/>
          <a:p>
            <a:r>
              <a:rPr lang="de-DE" sz="3200" b="1" dirty="0">
                <a:solidFill>
                  <a:srgbClr val="002060"/>
                </a:solidFill>
                <a:latin typeface="Calibri" panose="020F0502020204030204" pitchFamily="34" charset="0"/>
                <a:cs typeface="Calibri" panose="020F0502020204030204" pitchFamily="34" charset="0"/>
              </a:rPr>
              <a:t>*plus Viele…</a:t>
            </a:r>
            <a:endParaRPr lang="de-DE" sz="3200" b="1" dirty="0"/>
          </a:p>
        </p:txBody>
      </p:sp>
    </p:spTree>
    <p:extLst>
      <p:ext uri="{BB962C8B-B14F-4D97-AF65-F5344CB8AC3E}">
        <p14:creationId xmlns:p14="http://schemas.microsoft.com/office/powerpoint/2010/main" val="1094016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 name="Titel 1"/>
          <p:cNvSpPr txBox="1"/>
          <p:nvPr/>
        </p:nvSpPr>
        <p:spPr>
          <a:xfrm>
            <a:off x="860400" y="140400"/>
            <a:ext cx="10730160" cy="1152000"/>
          </a:xfrm>
          <a:prstGeom prst="rect">
            <a:avLst/>
          </a:prstGeom>
          <a:noFill/>
          <a:ln w="0">
            <a:noFill/>
          </a:ln>
        </p:spPr>
        <p:txBody>
          <a:bodyPr anchor="ctr">
            <a:normAutofit fontScale="96000"/>
          </a:bodyPr>
          <a:lstStyle/>
          <a:p>
            <a:pPr>
              <a:lnSpc>
                <a:spcPct val="90000"/>
              </a:lnSpc>
            </a:pPr>
            <a:r>
              <a:rPr lang="de-DE" sz="3200" b="1" strike="noStrike" spc="-1" dirty="0">
                <a:solidFill>
                  <a:srgbClr val="00519E"/>
                </a:solidFill>
                <a:latin typeface="Calibri" panose="020F0502020204030204" pitchFamily="34" charset="0"/>
                <a:ea typeface="Verdana"/>
                <a:cs typeface="Calibri" panose="020F0502020204030204" pitchFamily="34" charset="0"/>
              </a:rPr>
              <a:t>Ombudschaft und das jugendhilferechtliche Dreiecksverhältnis</a:t>
            </a:r>
            <a:endParaRPr lang="de-DE" sz="3200" b="0" strike="noStrike" spc="-1" dirty="0">
              <a:solidFill>
                <a:srgbClr val="000000"/>
              </a:solidFill>
              <a:latin typeface="Calibri" panose="020F0502020204030204" pitchFamily="34" charset="0"/>
              <a:cs typeface="Calibri" panose="020F0502020204030204" pitchFamily="34" charset="0"/>
            </a:endParaRPr>
          </a:p>
        </p:txBody>
      </p:sp>
      <p:sp>
        <p:nvSpPr>
          <p:cNvPr id="381" name="Gleichschenkliges Dreieck 3"/>
          <p:cNvSpPr/>
          <p:nvPr/>
        </p:nvSpPr>
        <p:spPr>
          <a:xfrm>
            <a:off x="3669480" y="2121480"/>
            <a:ext cx="7610760" cy="3693240"/>
          </a:xfrm>
          <a:prstGeom prst="triangle">
            <a:avLst>
              <a:gd name="adj" fmla="val 50000"/>
            </a:avLst>
          </a:prstGeom>
          <a:noFill/>
          <a:ln w="57150">
            <a:solidFill>
              <a:srgbClr val="00339E"/>
            </a:solidFill>
          </a:ln>
        </p:spPr>
        <p:style>
          <a:lnRef idx="2">
            <a:schemeClr val="accent1">
              <a:shade val="50000"/>
            </a:schemeClr>
          </a:lnRef>
          <a:fillRef idx="1">
            <a:schemeClr val="accent1"/>
          </a:fillRef>
          <a:effectRef idx="0">
            <a:schemeClr val="accent1"/>
          </a:effectRef>
          <a:fontRef idx="minor"/>
        </p:style>
      </p:sp>
      <p:sp>
        <p:nvSpPr>
          <p:cNvPr id="382" name="Ellipse 14"/>
          <p:cNvSpPr>
            <a:spLocks noChangeAspect="1"/>
          </p:cNvSpPr>
          <p:nvPr/>
        </p:nvSpPr>
        <p:spPr>
          <a:xfrm>
            <a:off x="2345039" y="2197442"/>
            <a:ext cx="2700000" cy="1366269"/>
          </a:xfrm>
          <a:custGeom>
            <a:avLst/>
            <a:gdLst/>
            <a:ahLst/>
            <a:cxnLst/>
            <a:rect l="l" t="t" r="r" b="b"/>
            <a:pathLst>
              <a:path w="2569289" h="1300215">
                <a:moveTo>
                  <a:pt x="0" y="650108"/>
                </a:moveTo>
                <a:cubicBezTo>
                  <a:pt x="-37791" y="255825"/>
                  <a:pt x="549362" y="77908"/>
                  <a:pt x="1284645" y="0"/>
                </a:cubicBezTo>
                <a:cubicBezTo>
                  <a:pt x="1999975" y="-22640"/>
                  <a:pt x="2528968" y="323560"/>
                  <a:pt x="2569290" y="650108"/>
                </a:cubicBezTo>
                <a:cubicBezTo>
                  <a:pt x="2447799" y="882033"/>
                  <a:pt x="1938680" y="1320717"/>
                  <a:pt x="1284645" y="1300216"/>
                </a:cubicBezTo>
                <a:cubicBezTo>
                  <a:pt x="493465" y="1347677"/>
                  <a:pt x="-22158" y="951929"/>
                  <a:pt x="0" y="650108"/>
                </a:cubicBezTo>
                <a:close/>
                <a:moveTo>
                  <a:pt x="0" y="650108"/>
                </a:moveTo>
                <a:cubicBezTo>
                  <a:pt x="76020" y="139323"/>
                  <a:pt x="658267" y="-63523"/>
                  <a:pt x="1284645" y="0"/>
                </a:cubicBezTo>
                <a:cubicBezTo>
                  <a:pt x="1974613" y="5883"/>
                  <a:pt x="2579736" y="285442"/>
                  <a:pt x="2569290" y="650108"/>
                </a:cubicBezTo>
                <a:cubicBezTo>
                  <a:pt x="2550103" y="1029549"/>
                  <a:pt x="1846803" y="1272597"/>
                  <a:pt x="1284645" y="1300216"/>
                </a:cubicBezTo>
                <a:cubicBezTo>
                  <a:pt x="567579" y="1315492"/>
                  <a:pt x="-74868" y="1060234"/>
                  <a:pt x="0" y="650108"/>
                </a:cubicBezTo>
                <a:close/>
              </a:path>
            </a:pathLst>
          </a:custGeom>
          <a:solidFill>
            <a:schemeClr val="accent6">
              <a:lumMod val="40000"/>
              <a:lumOff val="60000"/>
            </a:schemeClr>
          </a:solidFill>
          <a:ln>
            <a:solidFill>
              <a:srgbClr val="C00000"/>
            </a:solidFill>
          </a:ln>
        </p:spPr>
        <p:style>
          <a:lnRef idx="1">
            <a:schemeClr val="accent6"/>
          </a:lnRef>
          <a:fillRef idx="2">
            <a:schemeClr val="accent6"/>
          </a:fillRef>
          <a:effectRef idx="1">
            <a:schemeClr val="accent6"/>
          </a:effectRef>
          <a:fontRef idx="minor"/>
        </p:style>
        <p:txBody>
          <a:bodyPr lIns="90000" tIns="45000" rIns="90000" bIns="45000" anchor="ctr">
            <a:noAutofit/>
          </a:bodyPr>
          <a:lstStyle/>
          <a:p>
            <a:pPr algn="ctr">
              <a:lnSpc>
                <a:spcPct val="100000"/>
              </a:lnSpc>
            </a:pPr>
            <a:r>
              <a:rPr lang="de-DE" sz="2000" b="1" strike="noStrike" spc="-1" dirty="0">
                <a:solidFill>
                  <a:srgbClr val="000000"/>
                </a:solidFill>
                <a:latin typeface="Calibri"/>
              </a:rPr>
              <a:t>Ombudsstelle </a:t>
            </a:r>
            <a:endParaRPr lang="de-DE" sz="2000" b="0" strike="noStrike" spc="-1" dirty="0">
              <a:latin typeface="Arial"/>
            </a:endParaRPr>
          </a:p>
        </p:txBody>
      </p:sp>
      <p:sp>
        <p:nvSpPr>
          <p:cNvPr id="383" name="Rechteck: abgerundete Ecken 2"/>
          <p:cNvSpPr/>
          <p:nvPr/>
        </p:nvSpPr>
        <p:spPr>
          <a:xfrm>
            <a:off x="6359040" y="2505960"/>
            <a:ext cx="2276640" cy="1041480"/>
          </a:xfrm>
          <a:prstGeom prst="roundRect">
            <a:avLst>
              <a:gd name="adj" fmla="val 16667"/>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de-DE" sz="1800" b="1" strike="noStrike" spc="-1" dirty="0">
                <a:solidFill>
                  <a:srgbClr val="000000"/>
                </a:solidFill>
                <a:latin typeface="Calibri"/>
              </a:rPr>
              <a:t>Leistungsberechtigte</a:t>
            </a:r>
            <a:r>
              <a:rPr lang="de-DE" sz="1800" b="0" strike="noStrike" spc="-1" dirty="0">
                <a:solidFill>
                  <a:srgbClr val="000000"/>
                </a:solidFill>
                <a:latin typeface="Calibri"/>
              </a:rPr>
              <a:t> </a:t>
            </a:r>
            <a:endParaRPr lang="de-DE" sz="1800" b="0" strike="noStrike" spc="-1" dirty="0">
              <a:latin typeface="Arial"/>
            </a:endParaRPr>
          </a:p>
          <a:p>
            <a:pPr algn="ctr">
              <a:lnSpc>
                <a:spcPct val="100000"/>
              </a:lnSpc>
            </a:pPr>
            <a:r>
              <a:rPr lang="de-DE" sz="1800" b="0" strike="noStrike" spc="-1" dirty="0">
                <a:solidFill>
                  <a:srgbClr val="000000"/>
                </a:solidFill>
                <a:latin typeface="Calibri"/>
              </a:rPr>
              <a:t>Junge Menschen und ihre Familien</a:t>
            </a:r>
            <a:endParaRPr lang="de-DE" sz="1800" b="0" strike="noStrike" spc="-1" dirty="0">
              <a:latin typeface="Arial"/>
            </a:endParaRPr>
          </a:p>
        </p:txBody>
      </p:sp>
      <p:sp>
        <p:nvSpPr>
          <p:cNvPr id="384" name="Rechteck: abgerundete Ecken 5"/>
          <p:cNvSpPr/>
          <p:nvPr/>
        </p:nvSpPr>
        <p:spPr>
          <a:xfrm>
            <a:off x="4082040" y="5028840"/>
            <a:ext cx="2276640" cy="1041480"/>
          </a:xfrm>
          <a:prstGeom prst="roundRect">
            <a:avLst>
              <a:gd name="adj" fmla="val 16667"/>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de-DE" sz="1800" b="1" strike="noStrike" spc="-1">
                <a:solidFill>
                  <a:srgbClr val="000000"/>
                </a:solidFill>
                <a:latin typeface="Calibri"/>
              </a:rPr>
              <a:t>Leistungserbringer</a:t>
            </a:r>
            <a:endParaRPr lang="de-DE" sz="1800" b="0" strike="noStrike" spc="-1">
              <a:latin typeface="Arial"/>
            </a:endParaRPr>
          </a:p>
          <a:p>
            <a:pPr algn="ctr">
              <a:lnSpc>
                <a:spcPct val="100000"/>
              </a:lnSpc>
            </a:pPr>
            <a:r>
              <a:rPr lang="de-DE" sz="1800" b="0" strike="noStrike" spc="-1">
                <a:solidFill>
                  <a:srgbClr val="000000"/>
                </a:solidFill>
                <a:latin typeface="Calibri"/>
              </a:rPr>
              <a:t>Freie Träger</a:t>
            </a:r>
            <a:endParaRPr lang="de-DE" sz="1800" b="0" strike="noStrike" spc="-1">
              <a:latin typeface="Arial"/>
            </a:endParaRPr>
          </a:p>
        </p:txBody>
      </p:sp>
      <p:sp>
        <p:nvSpPr>
          <p:cNvPr id="385" name="Rechteck: abgerundete Ecken 6"/>
          <p:cNvSpPr/>
          <p:nvPr/>
        </p:nvSpPr>
        <p:spPr>
          <a:xfrm>
            <a:off x="8636040" y="5028840"/>
            <a:ext cx="2276640" cy="1041480"/>
          </a:xfrm>
          <a:prstGeom prst="roundRect">
            <a:avLst>
              <a:gd name="adj" fmla="val 16667"/>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de-DE" sz="1800" b="1" strike="noStrike" spc="-1">
                <a:solidFill>
                  <a:srgbClr val="000000"/>
                </a:solidFill>
                <a:latin typeface="Calibri"/>
              </a:rPr>
              <a:t>Leistungsgewährer</a:t>
            </a:r>
            <a:endParaRPr lang="de-DE" sz="1800" b="0" strike="noStrike" spc="-1">
              <a:latin typeface="Arial"/>
            </a:endParaRPr>
          </a:p>
          <a:p>
            <a:pPr algn="ctr">
              <a:lnSpc>
                <a:spcPct val="100000"/>
              </a:lnSpc>
            </a:pPr>
            <a:r>
              <a:rPr lang="de-DE" sz="1800" b="0" strike="noStrike" spc="-1">
                <a:solidFill>
                  <a:srgbClr val="000000"/>
                </a:solidFill>
                <a:latin typeface="Calibri"/>
              </a:rPr>
              <a:t>Jugendamt</a:t>
            </a:r>
            <a:endParaRPr lang="de-DE" sz="1800" b="0" strike="noStrike" spc="-1">
              <a:latin typeface="Arial"/>
            </a:endParaRPr>
          </a:p>
        </p:txBody>
      </p:sp>
      <p:sp>
        <p:nvSpPr>
          <p:cNvPr id="386" name="Textfeld 8"/>
          <p:cNvSpPr/>
          <p:nvPr/>
        </p:nvSpPr>
        <p:spPr>
          <a:xfrm>
            <a:off x="8940960" y="3954960"/>
            <a:ext cx="2061360" cy="364680"/>
          </a:xfrm>
          <a:prstGeom prst="rect">
            <a:avLst/>
          </a:prstGeom>
          <a:solidFill>
            <a:schemeClr val="bg1"/>
          </a:solid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de-DE" sz="1800" b="0" strike="noStrike" spc="-1">
                <a:solidFill>
                  <a:srgbClr val="000000"/>
                </a:solidFill>
                <a:latin typeface="Calibri"/>
              </a:rPr>
              <a:t>Rechtsanspruch</a:t>
            </a:r>
            <a:endParaRPr lang="de-DE" sz="1800" b="0" strike="noStrike" spc="-1">
              <a:latin typeface="Arial"/>
            </a:endParaRPr>
          </a:p>
        </p:txBody>
      </p:sp>
      <p:sp>
        <p:nvSpPr>
          <p:cNvPr id="387" name="Textfeld 9"/>
          <p:cNvSpPr/>
          <p:nvPr/>
        </p:nvSpPr>
        <p:spPr>
          <a:xfrm>
            <a:off x="4926240" y="3954960"/>
            <a:ext cx="1138320" cy="364680"/>
          </a:xfrm>
          <a:prstGeom prst="rect">
            <a:avLst/>
          </a:prstGeom>
          <a:solidFill>
            <a:schemeClr val="bg1"/>
          </a:solid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de-DE" sz="1800" b="0" strike="noStrike" spc="-1" dirty="0">
                <a:solidFill>
                  <a:srgbClr val="000000"/>
                </a:solidFill>
                <a:latin typeface="Calibri"/>
              </a:rPr>
              <a:t>Vertrag</a:t>
            </a:r>
            <a:endParaRPr lang="de-DE" sz="1800" b="0" strike="noStrike" spc="-1" dirty="0">
              <a:latin typeface="Arial"/>
            </a:endParaRPr>
          </a:p>
        </p:txBody>
      </p:sp>
      <p:sp>
        <p:nvSpPr>
          <p:cNvPr id="388" name="Textfeld 10"/>
          <p:cNvSpPr/>
          <p:nvPr/>
        </p:nvSpPr>
        <p:spPr>
          <a:xfrm>
            <a:off x="6625800" y="5136120"/>
            <a:ext cx="1734480" cy="639000"/>
          </a:xfrm>
          <a:prstGeom prst="rect">
            <a:avLst/>
          </a:prstGeom>
          <a:solidFill>
            <a:schemeClr val="bg1"/>
          </a:solid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de-DE" sz="1800" b="0" strike="noStrike" spc="-1">
                <a:solidFill>
                  <a:srgbClr val="000000"/>
                </a:solidFill>
                <a:latin typeface="Calibri"/>
              </a:rPr>
              <a:t>Vereinbarungen, Verträge</a:t>
            </a:r>
            <a:endParaRPr lang="de-DE" sz="1800" b="0" strike="noStrike" spc="-1">
              <a:latin typeface="Arial"/>
            </a:endParaRPr>
          </a:p>
        </p:txBody>
      </p:sp>
      <p:sp>
        <p:nvSpPr>
          <p:cNvPr id="389" name="Textfeld 11"/>
          <p:cNvSpPr/>
          <p:nvPr/>
        </p:nvSpPr>
        <p:spPr>
          <a:xfrm>
            <a:off x="1206000" y="3957480"/>
            <a:ext cx="2423160" cy="25585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de-DE" sz="1800" b="1" strike="noStrike" spc="-1" dirty="0">
                <a:solidFill>
                  <a:srgbClr val="000000"/>
                </a:solidFill>
                <a:latin typeface="Calibri"/>
              </a:rPr>
              <a:t>Interne Beschwerdestellen bei freien Trägern und im Jugendamt werden durch Ombudsstellen nicht überflüssig!</a:t>
            </a:r>
            <a:endParaRPr lang="de-DE" sz="1800" b="0" strike="noStrike" spc="-1" dirty="0">
              <a:latin typeface="Arial"/>
            </a:endParaRPr>
          </a:p>
        </p:txBody>
      </p:sp>
      <p:sp>
        <p:nvSpPr>
          <p:cNvPr id="390" name="Textfeld 12"/>
          <p:cNvSpPr/>
          <p:nvPr/>
        </p:nvSpPr>
        <p:spPr>
          <a:xfrm>
            <a:off x="443880" y="3257280"/>
            <a:ext cx="788400" cy="3123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de-DE" sz="19900" b="0" strike="noStrike" spc="-1" dirty="0">
                <a:solidFill>
                  <a:srgbClr val="B41F3D"/>
                </a:solidFill>
                <a:latin typeface="Calibri"/>
              </a:rPr>
              <a:t>!</a:t>
            </a:r>
            <a:endParaRPr lang="de-DE" sz="19900" b="0" strike="noStrike" spc="-1" dirty="0">
              <a:latin typeface="Arial"/>
            </a:endParaRP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499"/>
                                          </p:stCondLst>
                                        </p:cTn>
                                        <p:tgtEl>
                                          <p:spTgt spid="38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499"/>
                                          </p:stCondLst>
                                        </p:cTn>
                                        <p:tgtEl>
                                          <p:spTgt spid="389"/>
                                        </p:tgtEl>
                                        <p:attrNameLst>
                                          <p:attrName>style.visibility</p:attrName>
                                        </p:attrNameLst>
                                      </p:cBhvr>
                                      <p:to>
                                        <p:strVal val="visible"/>
                                      </p:to>
                                    </p:set>
                                  </p:childTnLst>
                                </p:cTn>
                              </p:par>
                              <p:par>
                                <p:cTn id="11" presetID="1" presetClass="entr" fill="hold" nodeType="withEffect">
                                  <p:stCondLst>
                                    <p:cond delay="0"/>
                                  </p:stCondLst>
                                  <p:childTnLst>
                                    <p:set>
                                      <p:cBhvr>
                                        <p:cTn id="12" dur="1" fill="hold">
                                          <p:stCondLst>
                                            <p:cond delay="499"/>
                                          </p:stCondLst>
                                        </p:cTn>
                                        <p:tgtEl>
                                          <p:spTgt spid="3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 name="TextShape 1"/>
          <p:cNvSpPr/>
          <p:nvPr/>
        </p:nvSpPr>
        <p:spPr>
          <a:xfrm>
            <a:off x="860400" y="140400"/>
            <a:ext cx="11173680" cy="1404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rmAutofit lnSpcReduction="10000"/>
          </a:bodyPr>
          <a:lstStyle/>
          <a:p>
            <a:pPr>
              <a:lnSpc>
                <a:spcPct val="90000"/>
              </a:lnSpc>
            </a:pPr>
            <a:r>
              <a:rPr lang="de-DE" sz="3200" b="1" dirty="0">
                <a:solidFill>
                  <a:srgbClr val="00519E"/>
                </a:solidFill>
                <a:latin typeface="Calibri" panose="020F0502020204030204" pitchFamily="34" charset="0"/>
                <a:ea typeface="+mj-ea"/>
                <a:cs typeface="Calibri" panose="020F0502020204030204" pitchFamily="34" charset="0"/>
              </a:rPr>
              <a:t>Kinder- und Jugendhilferechtsverein e.V. </a:t>
            </a:r>
          </a:p>
          <a:p>
            <a:pPr>
              <a:lnSpc>
                <a:spcPct val="90000"/>
              </a:lnSpc>
            </a:pPr>
            <a:r>
              <a:rPr lang="de-DE" sz="3200" b="1" dirty="0">
                <a:solidFill>
                  <a:srgbClr val="00519E"/>
                </a:solidFill>
                <a:latin typeface="Calibri" panose="020F0502020204030204" pitchFamily="34" charset="0"/>
                <a:ea typeface="+mj-ea"/>
                <a:cs typeface="Calibri" panose="020F0502020204030204" pitchFamily="34" charset="0"/>
              </a:rPr>
              <a:t> - Unabhängige Ombudsstelle gem. § 9a SGB VIII</a:t>
            </a:r>
          </a:p>
          <a:p>
            <a:pPr>
              <a:lnSpc>
                <a:spcPct val="90000"/>
              </a:lnSpc>
            </a:pPr>
            <a:r>
              <a:rPr lang="de-DE" sz="3200" b="1" dirty="0">
                <a:solidFill>
                  <a:srgbClr val="00519E"/>
                </a:solidFill>
                <a:latin typeface="Calibri" panose="020F0502020204030204" pitchFamily="34" charset="0"/>
                <a:ea typeface="+mj-ea"/>
                <a:cs typeface="Calibri" panose="020F0502020204030204" pitchFamily="34" charset="0"/>
              </a:rPr>
              <a:t>Was beraten wir aktuell?</a:t>
            </a:r>
          </a:p>
        </p:txBody>
      </p:sp>
      <p:sp>
        <p:nvSpPr>
          <p:cNvPr id="409" name="TextShape 2"/>
          <p:cNvSpPr/>
          <p:nvPr/>
        </p:nvSpPr>
        <p:spPr>
          <a:xfrm>
            <a:off x="867240" y="1568880"/>
            <a:ext cx="10974240" cy="37198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pPr>
            <a:endParaRPr lang="de-DE" sz="1800" b="0" strike="noStrike" spc="-1" dirty="0">
              <a:latin typeface="Arial"/>
            </a:endParaRPr>
          </a:p>
          <a:p>
            <a:pPr algn="ctr">
              <a:lnSpc>
                <a:spcPct val="100000"/>
              </a:lnSpc>
            </a:pPr>
            <a:endParaRPr lang="de-DE" sz="1800" b="0" strike="noStrike" spc="-1" dirty="0">
              <a:latin typeface="Arial"/>
            </a:endParaRPr>
          </a:p>
          <a:p>
            <a:pPr algn="ctr">
              <a:lnSpc>
                <a:spcPct val="100000"/>
              </a:lnSpc>
            </a:pPr>
            <a:r>
              <a:rPr lang="de-DE" sz="3200" b="1" strike="noStrike" spc="-1" dirty="0">
                <a:solidFill>
                  <a:srgbClr val="000000"/>
                </a:solidFill>
                <a:latin typeface="Calibri"/>
              </a:rPr>
              <a:t>Kernbereich </a:t>
            </a:r>
            <a:r>
              <a:rPr lang="de-DE" sz="3200" b="1" strike="noStrike" spc="-1" dirty="0" err="1">
                <a:solidFill>
                  <a:srgbClr val="000000"/>
                </a:solidFill>
                <a:latin typeface="Calibri"/>
              </a:rPr>
              <a:t>ombudschaftlicher</a:t>
            </a:r>
            <a:r>
              <a:rPr lang="de-DE" sz="3200" b="1" strike="noStrike" spc="-1" dirty="0">
                <a:solidFill>
                  <a:srgbClr val="000000"/>
                </a:solidFill>
                <a:latin typeface="Calibri"/>
              </a:rPr>
              <a:t> Beratung :</a:t>
            </a:r>
            <a:endParaRPr lang="de-DE" sz="3200" b="0" strike="noStrike" spc="-1" dirty="0">
              <a:latin typeface="Arial"/>
            </a:endParaRPr>
          </a:p>
          <a:p>
            <a:pPr algn="ctr">
              <a:lnSpc>
                <a:spcPct val="100000"/>
              </a:lnSpc>
            </a:pPr>
            <a:endParaRPr lang="de-DE" sz="3200" b="0" strike="noStrike" spc="-1" dirty="0">
              <a:latin typeface="Arial"/>
            </a:endParaRPr>
          </a:p>
          <a:p>
            <a:pPr algn="ctr">
              <a:lnSpc>
                <a:spcPct val="100000"/>
              </a:lnSpc>
            </a:pPr>
            <a:r>
              <a:rPr lang="de-DE" sz="3200" b="0" strike="noStrike" spc="-1" dirty="0">
                <a:solidFill>
                  <a:srgbClr val="000000"/>
                </a:solidFill>
                <a:latin typeface="Calibri"/>
              </a:rPr>
              <a:t>Individuelle Erziehungshilfen </a:t>
            </a:r>
            <a:endParaRPr lang="de-DE" sz="3200" b="0" strike="noStrike" spc="-1" dirty="0">
              <a:latin typeface="Arial"/>
            </a:endParaRPr>
          </a:p>
          <a:p>
            <a:pPr algn="ctr">
              <a:lnSpc>
                <a:spcPct val="100000"/>
              </a:lnSpc>
            </a:pPr>
            <a:r>
              <a:rPr lang="de-DE" sz="3200" b="1" strike="noStrike" spc="-1" dirty="0">
                <a:solidFill>
                  <a:srgbClr val="00519E"/>
                </a:solidFill>
                <a:latin typeface="Calibri"/>
              </a:rPr>
              <a:t>§§ 27 ff. SGB VIII</a:t>
            </a:r>
            <a:r>
              <a:rPr lang="de-DE" sz="3200" b="0" strike="noStrike" spc="-1" dirty="0">
                <a:solidFill>
                  <a:srgbClr val="000000"/>
                </a:solidFill>
                <a:latin typeface="Calibri"/>
              </a:rPr>
              <a:t>, </a:t>
            </a:r>
            <a:endParaRPr lang="de-DE" sz="3200" b="0" strike="noStrike" spc="-1" dirty="0">
              <a:latin typeface="Arial"/>
            </a:endParaRPr>
          </a:p>
          <a:p>
            <a:pPr algn="ctr">
              <a:lnSpc>
                <a:spcPct val="100000"/>
              </a:lnSpc>
            </a:pPr>
            <a:r>
              <a:rPr lang="de-DE" sz="3200" b="0" strike="noStrike" spc="-1" dirty="0">
                <a:solidFill>
                  <a:srgbClr val="000000"/>
                </a:solidFill>
                <a:latin typeface="Calibri"/>
              </a:rPr>
              <a:t>sowie </a:t>
            </a:r>
            <a:r>
              <a:rPr lang="de-DE" sz="3200" b="1" strike="noStrike" spc="-1" dirty="0">
                <a:solidFill>
                  <a:srgbClr val="00519E"/>
                </a:solidFill>
                <a:latin typeface="Calibri"/>
              </a:rPr>
              <a:t>§§ 19, 35a und 41 SGB VIII </a:t>
            </a:r>
            <a:endParaRPr lang="de-DE" sz="3200" b="0" strike="noStrike" spc="-1" dirty="0">
              <a:solidFill>
                <a:srgbClr val="00519E"/>
              </a:solidFill>
              <a:latin typeface="Arial"/>
            </a:endParaRPr>
          </a:p>
          <a:p>
            <a:pPr>
              <a:lnSpc>
                <a:spcPct val="100000"/>
              </a:lnSpc>
            </a:pPr>
            <a:endParaRPr lang="de-DE" sz="3200" b="0" strike="noStrike" spc="-1" dirty="0">
              <a:latin typeface="Arial"/>
            </a:endParaRPr>
          </a:p>
          <a:p>
            <a:pPr>
              <a:lnSpc>
                <a:spcPct val="90000"/>
              </a:lnSpc>
              <a:spcBef>
                <a:spcPts val="1001"/>
              </a:spcBef>
            </a:pPr>
            <a:endParaRPr lang="de-DE" sz="3200" b="0" strike="noStrike" spc="-1" dirty="0">
              <a:latin typeface="Arial"/>
            </a:endParaRPr>
          </a:p>
          <a:p>
            <a:pPr>
              <a:lnSpc>
                <a:spcPct val="90000"/>
              </a:lnSpc>
              <a:spcBef>
                <a:spcPts val="1001"/>
              </a:spcBef>
            </a:pPr>
            <a:endParaRPr lang="de-DE" sz="3200" b="0" strike="noStrike" spc="-1" dirty="0">
              <a:latin typeface="Arial"/>
            </a:endParaRPr>
          </a:p>
          <a:p>
            <a:pPr>
              <a:lnSpc>
                <a:spcPct val="90000"/>
              </a:lnSpc>
              <a:spcBef>
                <a:spcPts val="1001"/>
              </a:spcBef>
            </a:pPr>
            <a:endParaRPr lang="de-DE" sz="3200" b="0" strike="noStrike" spc="-1" dirty="0">
              <a:latin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 name="TextShape 1"/>
          <p:cNvSpPr/>
          <p:nvPr/>
        </p:nvSpPr>
        <p:spPr>
          <a:xfrm>
            <a:off x="860400" y="140400"/>
            <a:ext cx="10514880" cy="1152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nSpc>
                <a:spcPct val="90000"/>
              </a:lnSpc>
            </a:pPr>
            <a:r>
              <a:rPr lang="de-DE" sz="3200" b="1" strike="noStrike" spc="-1" dirty="0">
                <a:solidFill>
                  <a:srgbClr val="00519E"/>
                </a:solidFill>
                <a:latin typeface="Calibri" panose="020F0502020204030204" pitchFamily="34" charset="0"/>
                <a:ea typeface="Verdana"/>
                <a:cs typeface="Calibri" panose="020F0502020204030204" pitchFamily="34" charset="0"/>
              </a:rPr>
              <a:t>Was beraten wir ?</a:t>
            </a:r>
            <a:endParaRPr lang="de-DE" sz="3200" b="0" strike="noStrike" spc="-1" dirty="0">
              <a:latin typeface="Calibri" panose="020F0502020204030204" pitchFamily="34" charset="0"/>
              <a:cs typeface="Calibri" panose="020F0502020204030204" pitchFamily="34" charset="0"/>
            </a:endParaRPr>
          </a:p>
        </p:txBody>
      </p:sp>
      <p:sp>
        <p:nvSpPr>
          <p:cNvPr id="411" name="TextShape 2"/>
          <p:cNvSpPr/>
          <p:nvPr/>
        </p:nvSpPr>
        <p:spPr>
          <a:xfrm>
            <a:off x="903712" y="988462"/>
            <a:ext cx="10974240" cy="23616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spcAft>
                <a:spcPts val="601"/>
              </a:spcAft>
            </a:pPr>
            <a:r>
              <a:rPr lang="de-DE" sz="2200" b="1" strike="noStrike" spc="-1" dirty="0">
                <a:solidFill>
                  <a:srgbClr val="000000"/>
                </a:solidFill>
                <a:latin typeface="Calibri" panose="020F0502020204030204" pitchFamily="34" charset="0"/>
                <a:cs typeface="Calibri" panose="020F0502020204030204" pitchFamily="34" charset="0"/>
              </a:rPr>
              <a:t>Leistungsgewährung in den Hilfen zur Erziehung:</a:t>
            </a:r>
            <a:endParaRPr lang="de-DE" sz="2200" b="0" strike="noStrike" spc="-1" dirty="0">
              <a:latin typeface="Calibri" panose="020F0502020204030204" pitchFamily="34" charset="0"/>
              <a:cs typeface="Calibri" panose="020F0502020204030204" pitchFamily="34" charset="0"/>
            </a:endParaRPr>
          </a:p>
          <a:p>
            <a:pPr marL="743040" lvl="1" indent="-284760">
              <a:lnSpc>
                <a:spcPct val="100000"/>
              </a:lnSpc>
              <a:spcAft>
                <a:spcPts val="601"/>
              </a:spcAft>
              <a:buClr>
                <a:srgbClr val="000000"/>
              </a:buClr>
              <a:buFont typeface="Arial"/>
              <a:buChar char="•"/>
            </a:pPr>
            <a:r>
              <a:rPr lang="de-DE" sz="2000" b="1" strike="noStrike" spc="-1" dirty="0">
                <a:solidFill>
                  <a:srgbClr val="000000"/>
                </a:solidFill>
                <a:latin typeface="Calibri" panose="020F0502020204030204" pitchFamily="34" charset="0"/>
                <a:cs typeface="Calibri" panose="020F0502020204030204" pitchFamily="34" charset="0"/>
              </a:rPr>
              <a:t>Wissensvermittlung</a:t>
            </a:r>
            <a:r>
              <a:rPr lang="de-DE" sz="2000" b="0" strike="noStrike" spc="-1" dirty="0">
                <a:solidFill>
                  <a:srgbClr val="000000"/>
                </a:solidFill>
                <a:latin typeface="Calibri" panose="020F0502020204030204" pitchFamily="34" charset="0"/>
                <a:cs typeface="Calibri" panose="020F0502020204030204" pitchFamily="34" charset="0"/>
              </a:rPr>
              <a:t> (Möglichkeiten der Jugendhilfe, Hilfeformen, Kostenheranziehung  </a:t>
            </a:r>
            <a:r>
              <a:rPr lang="de-DE" sz="2000" b="0" strike="noStrike" spc="-1" dirty="0" err="1">
                <a:solidFill>
                  <a:srgbClr val="000000"/>
                </a:solidFill>
                <a:latin typeface="Calibri" panose="020F0502020204030204" pitchFamily="34" charset="0"/>
                <a:cs typeface="Calibri" panose="020F0502020204030204" pitchFamily="34" charset="0"/>
              </a:rPr>
              <a:t>u.ä.</a:t>
            </a:r>
            <a:r>
              <a:rPr lang="de-DE" sz="2000" b="0" strike="noStrike" spc="-1" dirty="0">
                <a:solidFill>
                  <a:srgbClr val="000000"/>
                </a:solidFill>
                <a:latin typeface="Calibri" panose="020F0502020204030204" pitchFamily="34" charset="0"/>
                <a:cs typeface="Calibri" panose="020F0502020204030204" pitchFamily="34" charset="0"/>
              </a:rPr>
              <a:t>)</a:t>
            </a:r>
            <a:endParaRPr lang="de-DE" sz="2000" b="0" strike="noStrike" spc="-1" dirty="0">
              <a:latin typeface="Calibri" panose="020F0502020204030204" pitchFamily="34" charset="0"/>
              <a:cs typeface="Calibri" panose="020F0502020204030204" pitchFamily="34" charset="0"/>
            </a:endParaRPr>
          </a:p>
          <a:p>
            <a:pPr marL="743040" lvl="1" indent="-284760">
              <a:lnSpc>
                <a:spcPct val="100000"/>
              </a:lnSpc>
              <a:spcAft>
                <a:spcPts val="601"/>
              </a:spcAft>
              <a:buClr>
                <a:srgbClr val="000000"/>
              </a:buClr>
              <a:buFont typeface="Arial"/>
              <a:buChar char="•"/>
            </a:pPr>
            <a:r>
              <a:rPr lang="de-DE" sz="2000" b="1" strike="noStrike" spc="-1" dirty="0">
                <a:solidFill>
                  <a:srgbClr val="000000"/>
                </a:solidFill>
                <a:latin typeface="Calibri" panose="020F0502020204030204" pitchFamily="34" charset="0"/>
                <a:cs typeface="Calibri" panose="020F0502020204030204" pitchFamily="34" charset="0"/>
              </a:rPr>
              <a:t>Leistungsbeantragung</a:t>
            </a:r>
            <a:r>
              <a:rPr lang="de-DE" sz="2000" b="0" strike="noStrike" spc="-1" dirty="0">
                <a:solidFill>
                  <a:srgbClr val="000000"/>
                </a:solidFill>
                <a:latin typeface="Calibri" panose="020F0502020204030204" pitchFamily="34" charset="0"/>
                <a:cs typeface="Calibri" panose="020F0502020204030204" pitchFamily="34" charset="0"/>
              </a:rPr>
              <a:t> (Zuständigkeit, Antragsgestaltung, Verfahren) </a:t>
            </a:r>
            <a:endParaRPr lang="de-DE" sz="2000" b="0" strike="noStrike" spc="-1" dirty="0">
              <a:latin typeface="Calibri" panose="020F0502020204030204" pitchFamily="34" charset="0"/>
              <a:cs typeface="Calibri" panose="020F0502020204030204" pitchFamily="34" charset="0"/>
            </a:endParaRPr>
          </a:p>
          <a:p>
            <a:pPr marL="1258380" lvl="2" indent="-342900">
              <a:lnSpc>
                <a:spcPct val="100000"/>
              </a:lnSpc>
              <a:spcAft>
                <a:spcPts val="601"/>
              </a:spcAft>
              <a:buClr>
                <a:srgbClr val="000000"/>
              </a:buClr>
              <a:buFont typeface="Wingdings" panose="05000000000000000000" pitchFamily="2" charset="2"/>
              <a:buChar char="Ø"/>
            </a:pPr>
            <a:r>
              <a:rPr lang="de-DE" sz="2000" b="1" strike="noStrike" spc="-1" dirty="0">
                <a:solidFill>
                  <a:srgbClr val="000000"/>
                </a:solidFill>
                <a:latin typeface="Calibri" panose="020F0502020204030204" pitchFamily="34" charset="0"/>
                <a:cs typeface="Calibri" panose="020F0502020204030204" pitchFamily="34" charset="0"/>
              </a:rPr>
              <a:t>Wunsch- und Wahlrecht</a:t>
            </a:r>
            <a:endParaRPr lang="de-DE" sz="2000" b="0" strike="noStrike" spc="-1" dirty="0">
              <a:latin typeface="Calibri" panose="020F0502020204030204" pitchFamily="34" charset="0"/>
              <a:cs typeface="Calibri" panose="020F0502020204030204" pitchFamily="34" charset="0"/>
            </a:endParaRPr>
          </a:p>
          <a:p>
            <a:pPr marL="1258380" lvl="2" indent="-342900">
              <a:lnSpc>
                <a:spcPct val="100000"/>
              </a:lnSpc>
              <a:buClr>
                <a:srgbClr val="000000"/>
              </a:buClr>
              <a:buFont typeface="Wingdings" panose="05000000000000000000" pitchFamily="2" charset="2"/>
              <a:buChar char="Ø"/>
            </a:pPr>
            <a:r>
              <a:rPr lang="de-DE" sz="2000" b="1" strike="noStrike" spc="-1" dirty="0">
                <a:solidFill>
                  <a:srgbClr val="000000"/>
                </a:solidFill>
                <a:latin typeface="Calibri" panose="020F0502020204030204" pitchFamily="34" charset="0"/>
                <a:cs typeface="Calibri" panose="020F0502020204030204" pitchFamily="34" charset="0"/>
              </a:rPr>
              <a:t>Gestaltung der Hilfe </a:t>
            </a:r>
            <a:r>
              <a:rPr lang="de-DE" sz="2000" b="0" strike="noStrike" spc="-1" dirty="0">
                <a:solidFill>
                  <a:srgbClr val="000000"/>
                </a:solidFill>
                <a:latin typeface="Calibri" panose="020F0502020204030204" pitchFamily="34" charset="0"/>
                <a:cs typeface="Calibri" panose="020F0502020204030204" pitchFamily="34" charset="0"/>
              </a:rPr>
              <a:t>(neue</a:t>
            </a:r>
            <a:r>
              <a:rPr lang="de-DE" sz="2000" b="1" strike="noStrike" spc="-1" dirty="0">
                <a:solidFill>
                  <a:srgbClr val="000000"/>
                </a:solidFill>
                <a:latin typeface="Calibri" panose="020F0502020204030204" pitchFamily="34" charset="0"/>
                <a:cs typeface="Calibri" panose="020F0502020204030204" pitchFamily="34" charset="0"/>
              </a:rPr>
              <a:t> </a:t>
            </a:r>
            <a:r>
              <a:rPr lang="de-DE" sz="2000" b="0" strike="noStrike" spc="-1" dirty="0">
                <a:solidFill>
                  <a:srgbClr val="000000"/>
                </a:solidFill>
                <a:latin typeface="Calibri" panose="020F0502020204030204" pitchFamily="34" charset="0"/>
                <a:cs typeface="Calibri" panose="020F0502020204030204" pitchFamily="34" charset="0"/>
              </a:rPr>
              <a:t>Hilfe, Hilfe nach Inobhutnahme, Hilfeverlängerung, Hilfebeendigung)</a:t>
            </a:r>
            <a:endParaRPr lang="de-DE" sz="2000" b="0" strike="noStrike" spc="-1" dirty="0">
              <a:latin typeface="Arial"/>
            </a:endParaRPr>
          </a:p>
          <a:p>
            <a:pPr>
              <a:lnSpc>
                <a:spcPct val="90000"/>
              </a:lnSpc>
              <a:spcBef>
                <a:spcPts val="1001"/>
              </a:spcBef>
            </a:pPr>
            <a:endParaRPr lang="de-DE" sz="2400" b="0" strike="noStrike" spc="-1" dirty="0">
              <a:latin typeface="Arial"/>
            </a:endParaRPr>
          </a:p>
          <a:p>
            <a:pPr>
              <a:lnSpc>
                <a:spcPct val="90000"/>
              </a:lnSpc>
              <a:spcBef>
                <a:spcPts val="1001"/>
              </a:spcBef>
            </a:pPr>
            <a:endParaRPr lang="de-DE" sz="2400" b="0" strike="noStrike" spc="-1" dirty="0">
              <a:latin typeface="Arial"/>
            </a:endParaRPr>
          </a:p>
          <a:p>
            <a:pPr>
              <a:lnSpc>
                <a:spcPct val="90000"/>
              </a:lnSpc>
              <a:spcBef>
                <a:spcPts val="1001"/>
              </a:spcBef>
            </a:pPr>
            <a:endParaRPr lang="de-DE" sz="2400" b="0" strike="noStrike" spc="-1" dirty="0">
              <a:latin typeface="Arial"/>
            </a:endParaRPr>
          </a:p>
        </p:txBody>
      </p:sp>
      <p:sp>
        <p:nvSpPr>
          <p:cNvPr id="4" name="TextShape 2">
            <a:extLst>
              <a:ext uri="{FF2B5EF4-FFF2-40B4-BE49-F238E27FC236}">
                <a16:creationId xmlns:a16="http://schemas.microsoft.com/office/drawing/2014/main" id="{0D444808-8A14-4471-9A9B-1EBB6AFBAA68}"/>
              </a:ext>
            </a:extLst>
          </p:cNvPr>
          <p:cNvSpPr/>
          <p:nvPr/>
        </p:nvSpPr>
        <p:spPr>
          <a:xfrm>
            <a:off x="981530" y="3235547"/>
            <a:ext cx="10974240" cy="1978483"/>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spcAft>
                <a:spcPts val="601"/>
              </a:spcAft>
            </a:pPr>
            <a:r>
              <a:rPr lang="de-DE" sz="2200" b="1" strike="noStrike" spc="-1" dirty="0">
                <a:solidFill>
                  <a:srgbClr val="000000"/>
                </a:solidFill>
                <a:latin typeface="Calibri" panose="020F0502020204030204" pitchFamily="34" charset="0"/>
                <a:cs typeface="Calibri" panose="020F0502020204030204" pitchFamily="34" charset="0"/>
              </a:rPr>
              <a:t>Leistungserbringung in den Hilfen zur Erziehung</a:t>
            </a:r>
            <a:endParaRPr lang="de-DE" sz="2200" b="0" strike="noStrike" spc="-1" dirty="0">
              <a:latin typeface="Calibri" panose="020F0502020204030204" pitchFamily="34" charset="0"/>
              <a:cs typeface="Calibri" panose="020F0502020204030204" pitchFamily="34" charset="0"/>
            </a:endParaRPr>
          </a:p>
          <a:p>
            <a:pPr marL="743040" lvl="1" indent="-284760">
              <a:lnSpc>
                <a:spcPct val="100000"/>
              </a:lnSpc>
              <a:spcAft>
                <a:spcPts val="601"/>
              </a:spcAft>
              <a:buClr>
                <a:srgbClr val="000000"/>
              </a:buClr>
              <a:buFont typeface="Arial"/>
              <a:buChar char="•"/>
            </a:pPr>
            <a:r>
              <a:rPr lang="de-DE" sz="2000" b="1" strike="noStrike" spc="-1" dirty="0">
                <a:solidFill>
                  <a:srgbClr val="000000"/>
                </a:solidFill>
                <a:latin typeface="Calibri" panose="020F0502020204030204" pitchFamily="34" charset="0"/>
                <a:cs typeface="Calibri" panose="020F0502020204030204" pitchFamily="34" charset="0"/>
              </a:rPr>
              <a:t>Kinder/Jugendliche</a:t>
            </a:r>
            <a:r>
              <a:rPr lang="de-DE" sz="2000" b="0" strike="noStrike" spc="-1" dirty="0">
                <a:solidFill>
                  <a:srgbClr val="000000"/>
                </a:solidFill>
                <a:latin typeface="Calibri" panose="020F0502020204030204" pitchFamily="34" charset="0"/>
                <a:cs typeface="Calibri" panose="020F0502020204030204" pitchFamily="34" charset="0"/>
              </a:rPr>
              <a:t>: Partizipation am Hilfeprozess, Wunsch- und Wahlrecht, Hilfeverlängerung, Kostenbeteiligung, Umsetzung der Hilfen (Regeln, Sanktionen, Taschengeld etc.) </a:t>
            </a:r>
            <a:endParaRPr lang="de-DE" sz="2000" b="0" strike="noStrike" spc="-1" dirty="0">
              <a:latin typeface="Calibri" panose="020F0502020204030204" pitchFamily="34" charset="0"/>
              <a:cs typeface="Calibri" panose="020F0502020204030204" pitchFamily="34" charset="0"/>
            </a:endParaRPr>
          </a:p>
          <a:p>
            <a:pPr marL="743040" lvl="1" indent="-284760">
              <a:lnSpc>
                <a:spcPct val="100000"/>
              </a:lnSpc>
              <a:spcAft>
                <a:spcPts val="601"/>
              </a:spcAft>
              <a:buClr>
                <a:srgbClr val="000000"/>
              </a:buClr>
              <a:buFont typeface="Arial"/>
              <a:buChar char="•"/>
            </a:pPr>
            <a:r>
              <a:rPr lang="de-DE" sz="2000" b="1" strike="noStrike" spc="-1" dirty="0">
                <a:solidFill>
                  <a:srgbClr val="000000"/>
                </a:solidFill>
                <a:latin typeface="Calibri" panose="020F0502020204030204" pitchFamily="34" charset="0"/>
                <a:cs typeface="Calibri" panose="020F0502020204030204" pitchFamily="34" charset="0"/>
              </a:rPr>
              <a:t>Sorgeberechtigte</a:t>
            </a:r>
            <a:r>
              <a:rPr lang="de-DE" sz="2000" b="0" strike="noStrike" spc="-1" dirty="0">
                <a:solidFill>
                  <a:srgbClr val="000000"/>
                </a:solidFill>
                <a:latin typeface="Calibri" panose="020F0502020204030204" pitchFamily="34" charset="0"/>
                <a:cs typeface="Calibri" panose="020F0502020204030204" pitchFamily="34" charset="0"/>
              </a:rPr>
              <a:t>: Wunsch- und Wahlrecht, Beteiligung/Informationspflicht, Datenschutz, Ausgestaltung der Hilfe (Ziele, Umgang mit den Fachkräften, Verlängerung)</a:t>
            </a:r>
            <a:endParaRPr lang="de-DE" sz="2000" b="0" strike="noStrike" spc="-1" dirty="0">
              <a:latin typeface="Calibri" panose="020F0502020204030204" pitchFamily="34" charset="0"/>
              <a:cs typeface="Calibri" panose="020F0502020204030204" pitchFamily="34" charset="0"/>
            </a:endParaRPr>
          </a:p>
          <a:p>
            <a:pPr>
              <a:lnSpc>
                <a:spcPct val="100000"/>
              </a:lnSpc>
              <a:spcAft>
                <a:spcPts val="601"/>
              </a:spcAft>
            </a:pPr>
            <a:endParaRPr lang="de-DE" sz="2400" b="0" strike="noStrike" spc="-1" dirty="0">
              <a:latin typeface="Arial"/>
            </a:endParaRPr>
          </a:p>
          <a:p>
            <a:pPr>
              <a:lnSpc>
                <a:spcPct val="100000"/>
              </a:lnSpc>
            </a:pPr>
            <a:endParaRPr lang="de-DE" sz="2400" b="0" strike="noStrike" spc="-1" dirty="0">
              <a:latin typeface="Arial"/>
            </a:endParaRPr>
          </a:p>
          <a:p>
            <a:pPr>
              <a:lnSpc>
                <a:spcPct val="90000"/>
              </a:lnSpc>
              <a:spcBef>
                <a:spcPts val="1001"/>
              </a:spcBef>
            </a:pPr>
            <a:endParaRPr lang="de-DE" sz="2400" b="0" strike="noStrike" spc="-1" dirty="0">
              <a:latin typeface="Arial"/>
            </a:endParaRPr>
          </a:p>
          <a:p>
            <a:pPr>
              <a:lnSpc>
                <a:spcPct val="90000"/>
              </a:lnSpc>
              <a:spcBef>
                <a:spcPts val="1001"/>
              </a:spcBef>
            </a:pPr>
            <a:endParaRPr lang="de-DE" sz="2400" b="0" strike="noStrike" spc="-1" dirty="0">
              <a:latin typeface="Arial"/>
            </a:endParaRPr>
          </a:p>
          <a:p>
            <a:pPr>
              <a:lnSpc>
                <a:spcPct val="90000"/>
              </a:lnSpc>
              <a:spcBef>
                <a:spcPts val="1001"/>
              </a:spcBef>
            </a:pPr>
            <a:endParaRPr lang="de-DE" sz="2400" b="0" strike="noStrike" spc="-1" dirty="0">
              <a:latin typeface="Arial"/>
            </a:endParaRPr>
          </a:p>
        </p:txBody>
      </p:sp>
      <p:sp>
        <p:nvSpPr>
          <p:cNvPr id="5" name="Textfeld 4">
            <a:extLst>
              <a:ext uri="{FF2B5EF4-FFF2-40B4-BE49-F238E27FC236}">
                <a16:creationId xmlns:a16="http://schemas.microsoft.com/office/drawing/2014/main" id="{D5FE6C24-AC88-4F30-8976-3E7A7199AE90}"/>
              </a:ext>
            </a:extLst>
          </p:cNvPr>
          <p:cNvSpPr txBox="1"/>
          <p:nvPr/>
        </p:nvSpPr>
        <p:spPr>
          <a:xfrm>
            <a:off x="838080" y="5194575"/>
            <a:ext cx="10903205" cy="769441"/>
          </a:xfrm>
          <a:prstGeom prst="rect">
            <a:avLst/>
          </a:prstGeom>
          <a:noFill/>
        </p:spPr>
        <p:txBody>
          <a:bodyPr wrap="square" rtlCol="0">
            <a:spAutoFit/>
          </a:bodyPr>
          <a:lstStyle/>
          <a:p>
            <a:pPr marL="801180" lvl="1" indent="-342900">
              <a:buClr>
                <a:srgbClr val="000000"/>
              </a:buClr>
              <a:buFont typeface="Wingdings" panose="05000000000000000000" pitchFamily="2" charset="2"/>
              <a:buChar char="Ø"/>
            </a:pPr>
            <a:r>
              <a:rPr lang="de-DE" sz="2200" b="1" spc="-1" dirty="0">
                <a:solidFill>
                  <a:srgbClr val="000000"/>
                </a:solidFill>
                <a:latin typeface="Calibri" panose="020F0502020204030204" pitchFamily="34" charset="0"/>
                <a:cs typeface="Calibri" panose="020F0502020204030204" pitchFamily="34" charset="0"/>
              </a:rPr>
              <a:t>ALLE:</a:t>
            </a:r>
            <a:r>
              <a:rPr lang="de-DE" sz="2200" spc="-1" dirty="0">
                <a:solidFill>
                  <a:srgbClr val="000000"/>
                </a:solidFill>
                <a:latin typeface="Calibri" panose="020F0502020204030204" pitchFamily="34" charset="0"/>
                <a:cs typeface="Calibri" panose="020F0502020204030204" pitchFamily="34" charset="0"/>
              </a:rPr>
              <a:t> Sozialverwaltungsverfahren: </a:t>
            </a:r>
            <a:r>
              <a:rPr lang="de-DE" sz="2200" b="1" spc="-1" dirty="0">
                <a:solidFill>
                  <a:srgbClr val="00519E"/>
                </a:solidFill>
                <a:latin typeface="Calibri" panose="020F0502020204030204" pitchFamily="34" charset="0"/>
                <a:cs typeface="Calibri" panose="020F0502020204030204" pitchFamily="34" charset="0"/>
              </a:rPr>
              <a:t>Kommunikation</a:t>
            </a:r>
            <a:r>
              <a:rPr lang="de-DE" sz="2200" spc="-1" dirty="0">
                <a:solidFill>
                  <a:srgbClr val="000000"/>
                </a:solidFill>
                <a:latin typeface="Calibri" panose="020F0502020204030204" pitchFamily="34" charset="0"/>
                <a:cs typeface="Calibri" panose="020F0502020204030204" pitchFamily="34" charset="0"/>
              </a:rPr>
              <a:t> und </a:t>
            </a:r>
            <a:r>
              <a:rPr lang="de-DE" sz="2200" b="1" spc="-1" dirty="0">
                <a:solidFill>
                  <a:srgbClr val="00519E"/>
                </a:solidFill>
                <a:latin typeface="Calibri" panose="020F0502020204030204" pitchFamily="34" charset="0"/>
                <a:cs typeface="Calibri" panose="020F0502020204030204" pitchFamily="34" charset="0"/>
              </a:rPr>
              <a:t>Beteiligung</a:t>
            </a:r>
            <a:r>
              <a:rPr lang="de-DE" sz="2200" b="1" spc="-1" dirty="0">
                <a:solidFill>
                  <a:srgbClr val="000000"/>
                </a:solidFill>
                <a:latin typeface="Calibri" panose="020F0502020204030204" pitchFamily="34" charset="0"/>
                <a:cs typeface="Calibri" panose="020F0502020204030204" pitchFamily="34" charset="0"/>
              </a:rPr>
              <a:t>, </a:t>
            </a:r>
            <a:r>
              <a:rPr lang="de-DE" sz="2200" spc="-1" dirty="0">
                <a:solidFill>
                  <a:srgbClr val="000000"/>
                </a:solidFill>
                <a:latin typeface="Calibri" panose="020F0502020204030204" pitchFamily="34" charset="0"/>
                <a:cs typeface="Calibri" panose="020F0502020204030204" pitchFamily="34" charset="0"/>
              </a:rPr>
              <a:t>Widerspruchsverfahren, ggf. Klage </a:t>
            </a:r>
            <a:endParaRPr lang="de-DE" sz="2200" spc="-1" dirty="0">
              <a:solidFill>
                <a:prstClr val="black"/>
              </a:solidFill>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1" grpId="0"/>
      <p:bldP spid="4" grpId="0"/>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00519E"/>
      </a:accent1>
      <a:accent2>
        <a:srgbClr val="DE5E58"/>
      </a:accent2>
      <a:accent3>
        <a:srgbClr val="F4C223"/>
      </a:accent3>
      <a:accent4>
        <a:srgbClr val="FFC000"/>
      </a:accent4>
      <a:accent5>
        <a:srgbClr val="4472C4"/>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00519E"/>
      </a:accent1>
      <a:accent2>
        <a:srgbClr val="DE5E58"/>
      </a:accent2>
      <a:accent3>
        <a:srgbClr val="F4C223"/>
      </a:accent3>
      <a:accent4>
        <a:srgbClr val="FFC000"/>
      </a:accent4>
      <a:accent5>
        <a:srgbClr val="4472C4"/>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00519E"/>
      </a:accent1>
      <a:accent2>
        <a:srgbClr val="DE5D58"/>
      </a:accent2>
      <a:accent3>
        <a:srgbClr val="F4C223"/>
      </a:accent3>
      <a:accent4>
        <a:srgbClr val="FFC000"/>
      </a:accent4>
      <a:accent5>
        <a:srgbClr val="4472C4"/>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00519E"/>
      </a:accent1>
      <a:accent2>
        <a:srgbClr val="DE5D58"/>
      </a:accent2>
      <a:accent3>
        <a:srgbClr val="F4C223"/>
      </a:accent3>
      <a:accent4>
        <a:srgbClr val="FFC000"/>
      </a:accent4>
      <a:accent5>
        <a:srgbClr val="4472C4"/>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Programm Fachtag</Template>
  <TotalTime>0</TotalTime>
  <Words>2888</Words>
  <Application>Microsoft Office PowerPoint</Application>
  <PresentationFormat>Breitbild</PresentationFormat>
  <Paragraphs>296</Paragraphs>
  <Slides>28</Slides>
  <Notes>28</Notes>
  <HiddenSlides>0</HiddenSlides>
  <MMClips>0</MMClips>
  <ScaleCrop>false</ScaleCrop>
  <HeadingPairs>
    <vt:vector size="6" baseType="variant">
      <vt:variant>
        <vt:lpstr>Verwendete Schriftarten</vt:lpstr>
      </vt:variant>
      <vt:variant>
        <vt:i4>9</vt:i4>
      </vt:variant>
      <vt:variant>
        <vt:lpstr>Design</vt:lpstr>
      </vt:variant>
      <vt:variant>
        <vt:i4>3</vt:i4>
      </vt:variant>
      <vt:variant>
        <vt:lpstr>Folientitel</vt:lpstr>
      </vt:variant>
      <vt:variant>
        <vt:i4>28</vt:i4>
      </vt:variant>
    </vt:vector>
  </HeadingPairs>
  <TitlesOfParts>
    <vt:vector size="40" baseType="lpstr">
      <vt:lpstr>Arial</vt:lpstr>
      <vt:lpstr>Calibri</vt:lpstr>
      <vt:lpstr>DejaVu Sans</vt:lpstr>
      <vt:lpstr>Droid Sans Fallback</vt:lpstr>
      <vt:lpstr>Georgia</vt:lpstr>
      <vt:lpstr>Symbol</vt:lpstr>
      <vt:lpstr>Times New Roman</vt:lpstr>
      <vt:lpstr>Verdana</vt:lpstr>
      <vt:lpstr>Wingdings</vt:lpstr>
      <vt:lpstr>Office Theme</vt:lpstr>
      <vt:lpstr>Office Theme</vt:lpstr>
      <vt:lpstr>Office Theme</vt:lpstr>
      <vt:lpstr>PowerPoint-Präsentation</vt:lpstr>
      <vt:lpstr>PowerPoint-Präsentation</vt:lpstr>
      <vt:lpstr>PowerPoint-Präsentation</vt:lpstr>
      <vt:lpstr>Wer ist der KJRV?</vt:lpstr>
      <vt:lpstr>Wer ist der KJRV?</vt:lpstr>
      <vt:lpstr>                             Wer ist der KJRV? *</vt:lpstr>
      <vt:lpstr>PowerPoint-Präsentation</vt:lpstr>
      <vt:lpstr>PowerPoint-Präsentation</vt:lpstr>
      <vt:lpstr>PowerPoint-Präsentation</vt:lpstr>
      <vt:lpstr>PowerPoint-Präsentation</vt:lpstr>
      <vt:lpstr>PowerPoint-Präsentation</vt:lpstr>
      <vt:lpstr>PowerPoint-Präsentation</vt:lpstr>
      <vt:lpstr>Themen in Beratungsanfragen an den Kinder- und Jugendhilferechtsverein</vt:lpstr>
      <vt:lpstr>Vielen Dank für Ihre Aufmerksamkeit</vt:lpstr>
      <vt:lpstr>PowerPoint-Präsentation</vt:lpstr>
      <vt:lpstr>Erfahrungen von Careleavern beim  Übergang von Kinder- und Jugendpsychiatrie in Erwachsenenpsychiatrie  </vt:lpstr>
      <vt:lpstr>Care Leaver</vt:lpstr>
      <vt:lpstr>Care Receiver</vt:lpstr>
      <vt:lpstr>Drei Zahlen  – was haben die miteinander zu tun?</vt:lpstr>
      <vt:lpstr>  </vt:lpstr>
      <vt:lpstr>      A. (heute 24)   zwischen 12-16 Jahren viermal stationär in der KJP Uni DD/Arnsdorf:  1. zweimal geschlossene Station KJP DD (Antrag von Mutter) 2. Station für Verhaltensstörungen 3. Station für Essstörungen (freiwillig) 4. geschlossene Station Arnsdorf (Antrag Vormund)  nach der Volljährigkeit: zweimal stationär in der Erwachsenenpsychiatrie (DD)  Diagnosen: schwere rezidivierende depressive Verstimmung komplexe depressive Verstimmung PTBS (Verdacht – nach Volljährigkeit bestätigt  immer wieder suizidale Tendenzen   </vt:lpstr>
      <vt:lpstr>PowerPoint-Präsentation</vt:lpstr>
      <vt:lpstr>PowerPoint-Präsentation</vt:lpstr>
      <vt:lpstr> M. (heute 24)   mit 17 sechs Wochen Tagesklinik (KJP Zwickau)  Diagnosen: mittelgradige rezidivierende depressive Episode emotionale Kindheitsstörung Borderline (Verdachtsdiagnose – nie bestätigt)  seitdem keine stationäre Behandlung mehr, aktuell  ambulant in psychiatrischer Begleitung  stationärer Aufenthalt ist immer wieder mal angedacht (Empfehlung Therapeuten KJP/Tagesklinik, auch aktueller Therapeut) </vt:lpstr>
      <vt:lpstr>PowerPoint-Präsentation</vt:lpstr>
      <vt:lpstr>PowerPoint-Präsentation</vt:lpstr>
      <vt:lpstr>PowerPoint-Präsentation</vt:lpstr>
      <vt:lpstr>Nochmal vielen Dank für Ihre Aufmerksamkeit</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subject/>
  <dc:creator>Björn Redmann</dc:creator>
  <dc:description/>
  <cp:lastModifiedBy>PraktikantIn_KJRV</cp:lastModifiedBy>
  <cp:revision>382</cp:revision>
  <cp:lastPrinted>2022-06-02T07:06:44Z</cp:lastPrinted>
  <dcterms:created xsi:type="dcterms:W3CDTF">2020-11-02T16:29:22Z</dcterms:created>
  <dcterms:modified xsi:type="dcterms:W3CDTF">2023-09-05T18:28:53Z</dcterms:modified>
  <dc:language>de-DE</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HiddenSlides">
    <vt:i4>0</vt:i4>
  </property>
  <property fmtid="{D5CDD505-2E9C-101B-9397-08002B2CF9AE}" pid="3" name="HyperlinksChanged">
    <vt:bool>false</vt:bool>
  </property>
  <property fmtid="{D5CDD505-2E9C-101B-9397-08002B2CF9AE}" pid="4" name="LinksUpToDate">
    <vt:bool>false</vt:bool>
  </property>
  <property fmtid="{D5CDD505-2E9C-101B-9397-08002B2CF9AE}" pid="5" name="MMClips">
    <vt:i4>0</vt:i4>
  </property>
  <property fmtid="{D5CDD505-2E9C-101B-9397-08002B2CF9AE}" pid="6" name="Notes">
    <vt:i4>39</vt:i4>
  </property>
  <property fmtid="{D5CDD505-2E9C-101B-9397-08002B2CF9AE}" pid="7" name="PresentationFormat">
    <vt:lpwstr>Breitbild</vt:lpwstr>
  </property>
  <property fmtid="{D5CDD505-2E9C-101B-9397-08002B2CF9AE}" pid="8" name="ScaleCrop">
    <vt:bool>false</vt:bool>
  </property>
  <property fmtid="{D5CDD505-2E9C-101B-9397-08002B2CF9AE}" pid="9" name="ShareDoc">
    <vt:bool>false</vt:bool>
  </property>
  <property fmtid="{D5CDD505-2E9C-101B-9397-08002B2CF9AE}" pid="10" name="Slides">
    <vt:i4>39</vt:i4>
  </property>
</Properties>
</file>