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1" r:id="rId4"/>
    <p:sldMasterId id="2147493468" r:id="rId5"/>
    <p:sldMasterId id="2147493504" r:id="rId6"/>
    <p:sldMasterId id="2147493507" r:id="rId7"/>
  </p:sldMasterIdLst>
  <p:notesMasterIdLst>
    <p:notesMasterId r:id="rId24"/>
  </p:notesMasterIdLst>
  <p:handoutMasterIdLst>
    <p:handoutMasterId r:id="rId25"/>
  </p:handoutMasterIdLst>
  <p:sldIdLst>
    <p:sldId id="270" r:id="rId8"/>
    <p:sldId id="321" r:id="rId9"/>
    <p:sldId id="284" r:id="rId10"/>
    <p:sldId id="322" r:id="rId11"/>
    <p:sldId id="324" r:id="rId12"/>
    <p:sldId id="326" r:id="rId13"/>
    <p:sldId id="325" r:id="rId14"/>
    <p:sldId id="328" r:id="rId15"/>
    <p:sldId id="333" r:id="rId16"/>
    <p:sldId id="334" r:id="rId17"/>
    <p:sldId id="327" r:id="rId18"/>
    <p:sldId id="329" r:id="rId19"/>
    <p:sldId id="330" r:id="rId20"/>
    <p:sldId id="331" r:id="rId21"/>
    <p:sldId id="332" r:id="rId22"/>
    <p:sldId id="31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9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A36"/>
    <a:srgbClr val="53544B"/>
    <a:srgbClr val="7AB62C"/>
    <a:srgbClr val="FFFEC9"/>
    <a:srgbClr val="FFFD9B"/>
    <a:srgbClr val="FFFC7D"/>
    <a:srgbClr val="BCB800"/>
    <a:srgbClr val="FF3300"/>
    <a:srgbClr val="AC0400"/>
    <a:srgbClr val="EB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671" autoAdjust="0"/>
  </p:normalViewPr>
  <p:slideViewPr>
    <p:cSldViewPr snapToGrid="0" snapToObjects="1">
      <p:cViewPr>
        <p:scale>
          <a:sx n="70" d="100"/>
          <a:sy n="70" d="100"/>
        </p:scale>
        <p:origin x="-1074" y="-6"/>
      </p:cViewPr>
      <p:guideLst>
        <p:guide orient="horz" pos="4319"/>
        <p:guide pos="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Häufigkeit Hauptdiagnose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'Diagnosen 2023'!$C$40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'Diagnosen 2023'!$B$41:$B$50</c:f>
              <c:strCache>
                <c:ptCount val="10"/>
                <c:pt idx="0">
                  <c:v>Autismus-Spektrum-Störung</c:v>
                </c:pt>
                <c:pt idx="1">
                  <c:v>bipolare Störung</c:v>
                </c:pt>
                <c:pt idx="2">
                  <c:v>Depressive Störung</c:v>
                </c:pt>
                <c:pt idx="3">
                  <c:v>Persönlichkeitsstörung</c:v>
                </c:pt>
                <c:pt idx="4">
                  <c:v>Posttraumatische Belastungsstörung</c:v>
                </c:pt>
                <c:pt idx="5">
                  <c:v>Schizoaffektive Störung</c:v>
                </c:pt>
                <c:pt idx="6">
                  <c:v>Schizophrenie</c:v>
                </c:pt>
                <c:pt idx="7">
                  <c:v>Verhaltensstörung</c:v>
                </c:pt>
                <c:pt idx="8">
                  <c:v>Zwangserkrankung</c:v>
                </c:pt>
                <c:pt idx="9">
                  <c:v>davon Doppeldiagnosen (Psych-Sucht)</c:v>
                </c:pt>
              </c:strCache>
            </c:strRef>
          </c:cat>
          <c:val>
            <c:numRef>
              <c:f>'Diagnosen 2023'!$C$41:$C$50</c:f>
              <c:numCache>
                <c:formatCode>0%</c:formatCode>
                <c:ptCount val="10"/>
                <c:pt idx="0">
                  <c:v>2.7777777777777776E-2</c:v>
                </c:pt>
                <c:pt idx="1">
                  <c:v>2.7777777777777776E-2</c:v>
                </c:pt>
                <c:pt idx="2">
                  <c:v>8.3333333333333329E-2</c:v>
                </c:pt>
                <c:pt idx="3">
                  <c:v>5.5555555555555552E-2</c:v>
                </c:pt>
                <c:pt idx="4">
                  <c:v>5.5555555555555552E-2</c:v>
                </c:pt>
                <c:pt idx="5">
                  <c:v>0.1388888888888889</c:v>
                </c:pt>
                <c:pt idx="6">
                  <c:v>0.52777777777777779</c:v>
                </c:pt>
                <c:pt idx="7">
                  <c:v>2.7777777777777776E-2</c:v>
                </c:pt>
                <c:pt idx="8">
                  <c:v>5.5555555555555552E-2</c:v>
                </c:pt>
                <c:pt idx="9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980672"/>
        <c:axId val="134157440"/>
        <c:axId val="0"/>
      </c:bar3DChart>
      <c:catAx>
        <c:axId val="13198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4157440"/>
        <c:crosses val="autoZero"/>
        <c:auto val="1"/>
        <c:lblAlgn val="ctr"/>
        <c:lblOffset val="100"/>
        <c:noMultiLvlLbl val="0"/>
      </c:catAx>
      <c:valAx>
        <c:axId val="134157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198067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1DA18-2A38-9A49-B512-B6298DF96733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F477-79A9-8C4B-B4B8-15EA6C859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119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5D43-A1AF-C04A-AF9C-E8A39BA21777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42F82-B2A9-3146-BE31-740D3AA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78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Nu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-Tex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823599"/>
            <a:ext cx="8229600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37731"/>
            <a:ext cx="7088188" cy="4563044"/>
          </a:xfrm>
          <a:prstGeom prst="rect">
            <a:avLst/>
          </a:prstGeom>
        </p:spPr>
        <p:txBody>
          <a:bodyPr vert="horz"/>
          <a:lstStyle>
            <a:lvl1pPr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53544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3544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53544B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7AB6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Anstrich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Dritter Anstrich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Fünfter Anstrich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58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s_ein_Bild_mit_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46167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823599"/>
            <a:ext cx="5946167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536700"/>
            <a:ext cx="9144000" cy="5097463"/>
          </a:xfrm>
          <a:prstGeom prst="rect">
            <a:avLst/>
          </a:prstGeom>
        </p:spPr>
        <p:txBody>
          <a:bodyPr vert="horz"/>
          <a:lstStyle/>
          <a:p>
            <a:endParaRPr lang="de-DE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6" y="5484860"/>
            <a:ext cx="5486400" cy="793813"/>
          </a:xfrm>
          <a:prstGeom prst="rect">
            <a:avLst/>
          </a:prstGeom>
          <a:solidFill>
            <a:srgbClr val="FFFFFF"/>
          </a:solidFill>
        </p:spPr>
        <p:txBody>
          <a:bodyPr vert="horz" lIns="180000" tIns="180000" rIns="180000" bIns="180000"/>
          <a:lstStyle>
            <a:lvl1pPr marL="0" indent="0">
              <a:buNone/>
              <a:defRPr sz="1400" baseline="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53544B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53544B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53544B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53544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Gerne 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346409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_zwei_Bilder_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536700"/>
            <a:ext cx="4562077" cy="2174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4"/>
          </p:nvPr>
        </p:nvSpPr>
        <p:spPr>
          <a:xfrm>
            <a:off x="4562077" y="1536700"/>
            <a:ext cx="4581923" cy="2174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46167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" y="823599"/>
            <a:ext cx="5946167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62077" y="3919253"/>
            <a:ext cx="4006905" cy="4563044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3544B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53544B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44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53544B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7AB6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Anstrich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Dritter Anstrich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Fünfter Anstrich</a:t>
            </a:r>
            <a:endParaRPr lang="de-DE" dirty="0"/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919253"/>
            <a:ext cx="4006905" cy="4563044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3544B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53544B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44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53544B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7AB6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Anstrich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Dritter Anstrich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Fünfter Anstrich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19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-Text-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7AB62C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823599"/>
            <a:ext cx="8229600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37731"/>
            <a:ext cx="7088188" cy="45630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800" b="0" i="0" u="none" strike="noStrike" baseline="0" smtClean="0">
                <a:solidFill>
                  <a:srgbClr val="53544B"/>
                </a:solidFill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>
                <a:solidFill>
                  <a:srgbClr val="7AB62C"/>
                </a:solidFill>
                <a:latin typeface="Arial"/>
                <a:cs typeface="Arial"/>
              </a:defRPr>
            </a:lvl5pPr>
          </a:lstStyle>
          <a:p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Facient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as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vendusandam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liquidusa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dolora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et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volupta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eperovite</a:t>
            </a:r>
            <a:endParaRPr lang="de-DE" sz="1800" b="0" i="0" u="none" strike="noStrike" baseline="0" dirty="0" smtClean="0">
              <a:solidFill>
                <a:srgbClr val="001500"/>
              </a:solidFill>
              <a:latin typeface=""/>
            </a:endParaRPr>
          </a:p>
          <a:p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vendia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apid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et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rem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a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volupti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vent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elia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con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.</a:t>
            </a:r>
          </a:p>
          <a:p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Evelenimi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,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sinullo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repudae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pore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porions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equiae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sam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sit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,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nobit</a:t>
            </a:r>
            <a:endParaRPr lang="de-DE" sz="1800" b="0" i="0" u="none" strike="noStrike" baseline="0" dirty="0" smtClean="0">
              <a:solidFill>
                <a:srgbClr val="001500"/>
              </a:solidFill>
              <a:latin typeface=""/>
            </a:endParaRPr>
          </a:p>
          <a:p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rerferit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escilibus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maximus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,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acculpa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suste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verum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quide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si</a:t>
            </a:r>
          </a:p>
          <a:p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comnis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quaere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 </a:t>
            </a:r>
            <a:r>
              <a:rPr lang="de-DE" sz="1800" b="0" i="0" u="none" strike="noStrike" baseline="0" dirty="0" err="1" smtClean="0">
                <a:solidFill>
                  <a:srgbClr val="001500"/>
                </a:solidFill>
                <a:latin typeface=""/>
              </a:rPr>
              <a:t>cus</a:t>
            </a:r>
            <a:r>
              <a:rPr lang="de-DE" sz="1800" b="0" i="0" u="none" strike="noStrike" baseline="0" dirty="0" smtClean="0">
                <a:solidFill>
                  <a:srgbClr val="001500"/>
                </a:solidFill>
                <a:latin typeface=""/>
              </a:rPr>
              <a:t>.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68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s_ein_Bild_mit_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46167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823599"/>
            <a:ext cx="5946167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536700"/>
            <a:ext cx="9144000" cy="5097463"/>
          </a:xfrm>
          <a:prstGeom prst="rect">
            <a:avLst/>
          </a:prstGeom>
        </p:spPr>
        <p:txBody>
          <a:bodyPr vert="horz"/>
          <a:lstStyle/>
          <a:p>
            <a:endParaRPr lang="de-DE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68326" y="5484860"/>
            <a:ext cx="5486400" cy="793813"/>
          </a:xfrm>
          <a:prstGeom prst="rect">
            <a:avLst/>
          </a:prstGeom>
          <a:solidFill>
            <a:srgbClr val="FFFFFF"/>
          </a:solidFill>
        </p:spPr>
        <p:txBody>
          <a:bodyPr vert="horz" lIns="180000" tIns="180000" rIns="180000" bIns="180000"/>
          <a:lstStyle>
            <a:lvl1pPr marL="0" indent="0">
              <a:buNone/>
              <a:defRPr sz="1400" baseline="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solidFill>
                  <a:srgbClr val="53544B"/>
                </a:solidFill>
                <a:latin typeface="Arial"/>
                <a:cs typeface="Arial"/>
              </a:defRPr>
            </a:lvl2pPr>
            <a:lvl3pPr marL="914400" indent="0">
              <a:buNone/>
              <a:defRPr sz="1400">
                <a:solidFill>
                  <a:srgbClr val="53544B"/>
                </a:solidFill>
                <a:latin typeface="Arial"/>
                <a:cs typeface="Arial"/>
              </a:defRPr>
            </a:lvl3pPr>
            <a:lvl4pPr marL="1371600" indent="0">
              <a:buNone/>
              <a:defRPr sz="1400">
                <a:solidFill>
                  <a:srgbClr val="53544B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53544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Gerne 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346409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_zwei_Bilder_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536700"/>
            <a:ext cx="4562078" cy="509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24687" y="5367338"/>
            <a:ext cx="3312704" cy="804862"/>
          </a:xfrm>
          <a:prstGeom prst="rect">
            <a:avLst/>
          </a:prstGeom>
          <a:solidFill>
            <a:srgbClr val="FFFFFF"/>
          </a:solidFill>
        </p:spPr>
        <p:txBody>
          <a:bodyPr lIns="180000" tIns="180000" rIns="180000" bIns="18000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Gerne auch zweizeilig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4"/>
          </p:nvPr>
        </p:nvSpPr>
        <p:spPr>
          <a:xfrm>
            <a:off x="4562078" y="1536700"/>
            <a:ext cx="4581922" cy="509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5196687" y="5367338"/>
            <a:ext cx="3312704" cy="804862"/>
          </a:xfrm>
          <a:prstGeom prst="rect">
            <a:avLst/>
          </a:prstGeom>
          <a:solidFill>
            <a:srgbClr val="FFFFFF"/>
          </a:solidFill>
        </p:spPr>
        <p:txBody>
          <a:bodyPr lIns="180000" tIns="180000" rIns="180000" bIns="18000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Gerne auch zweizeilig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46167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" y="823599"/>
            <a:ext cx="5946167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245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_zwei_Bilder_Text-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823599"/>
            <a:ext cx="8229600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4" name="Bildplatzhalter 2"/>
          <p:cNvSpPr>
            <a:spLocks noGrp="1"/>
          </p:cNvSpPr>
          <p:nvPr>
            <p:ph type="pic" idx="16"/>
          </p:nvPr>
        </p:nvSpPr>
        <p:spPr>
          <a:xfrm>
            <a:off x="0" y="4284557"/>
            <a:ext cx="3551068" cy="235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idx="19"/>
          </p:nvPr>
        </p:nvSpPr>
        <p:spPr>
          <a:xfrm>
            <a:off x="0" y="1638300"/>
            <a:ext cx="3551068" cy="2362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565820" y="3237042"/>
            <a:ext cx="2879222" cy="56806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Gerne auch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02474" y="1638300"/>
            <a:ext cx="4884325" cy="1882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Hier kann man zum Bild passenden Text platzieren. Das sollte nicht allzu viel werden. Maximal fünf- bis sechszeilig. 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17" hasCustomPrompt="1"/>
          </p:nvPr>
        </p:nvSpPr>
        <p:spPr>
          <a:xfrm>
            <a:off x="565820" y="5883869"/>
            <a:ext cx="2879222" cy="56806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Gerne auch zweizeilig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802474" y="4284558"/>
            <a:ext cx="4884325" cy="1882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Hier kann man zum Bild passenden Text platzieren. Das sollte nicht </a:t>
            </a:r>
            <a:r>
              <a:rPr lang="de-DE" dirty="0" err="1" smtClean="0"/>
              <a:t>allzuviel</a:t>
            </a:r>
            <a:r>
              <a:rPr lang="de-DE" dirty="0" smtClean="0"/>
              <a:t> werden. Maximal fünf- bis sechszeilig. 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04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_zwei_Bilder_Tex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823599"/>
            <a:ext cx="8229600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4" name="Bildplatzhalter 2"/>
          <p:cNvSpPr>
            <a:spLocks noGrp="1"/>
          </p:cNvSpPr>
          <p:nvPr>
            <p:ph type="pic" idx="16"/>
          </p:nvPr>
        </p:nvSpPr>
        <p:spPr>
          <a:xfrm>
            <a:off x="0" y="4284557"/>
            <a:ext cx="3551068" cy="235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idx="19"/>
          </p:nvPr>
        </p:nvSpPr>
        <p:spPr>
          <a:xfrm>
            <a:off x="0" y="1638300"/>
            <a:ext cx="3551068" cy="2362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565820" y="3237042"/>
            <a:ext cx="2879222" cy="56806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Gerne auch zweizeilig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17" hasCustomPrompt="1"/>
          </p:nvPr>
        </p:nvSpPr>
        <p:spPr>
          <a:xfrm>
            <a:off x="565820" y="5883869"/>
            <a:ext cx="2879222" cy="56806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/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Gerne auch zweizeilig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787263" y="1637731"/>
            <a:ext cx="5127791" cy="4563044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3544B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53544B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44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53544B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7AB6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Anstrich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Dritter Anstrich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Fünfter Anstrich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09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_zwei_Bilder_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536700"/>
            <a:ext cx="4562077" cy="2174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4"/>
          </p:nvPr>
        </p:nvSpPr>
        <p:spPr>
          <a:xfrm>
            <a:off x="4562077" y="1536700"/>
            <a:ext cx="4581923" cy="2174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41167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21199" y="6657716"/>
            <a:ext cx="2632364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// Präsentation PTV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46167" cy="6027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" y="823599"/>
            <a:ext cx="5946167" cy="633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62077" y="3919253"/>
            <a:ext cx="4006905" cy="4563044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3544B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53544B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44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53544B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7AB6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Anstrich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Dritter Anstrich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Fünfter Anstrich</a:t>
            </a:r>
            <a:endParaRPr lang="de-DE" dirty="0"/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919253"/>
            <a:ext cx="4006905" cy="4563044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3544B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53544B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44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53544B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7AB6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Anstrich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Dritter Anstrich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Fünfter Anstrich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19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-Text-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517650" y="2518761"/>
            <a:ext cx="8229600" cy="54792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Hauptüberschrift für Thema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1517650" y="3069140"/>
            <a:ext cx="8229600" cy="576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53544B"/>
                </a:solidFill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 marL="1371600" indent="0">
              <a:buNone/>
              <a:defRPr sz="2400">
                <a:latin typeface="Arial"/>
                <a:cs typeface="Arial"/>
              </a:defRPr>
            </a:lvl4pPr>
            <a:lvl5pPr marL="1828800" indent="0">
              <a:buNone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526845" y="5047029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fld id="{CDC19CB2-55D0-1648-9574-87C6E3FA71CA}" type="datetime1">
              <a:rPr lang="de-DE" smtClean="0"/>
              <a:pPr/>
              <a:t>11.09.2023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97648" y="5047029"/>
            <a:ext cx="4600435" cy="331932"/>
          </a:xfrm>
          <a:prstGeom prst="rect">
            <a:avLst/>
          </a:prstGeom>
        </p:spPr>
        <p:txBody>
          <a:bodyPr tIns="0" rIns="0" bIns="0"/>
          <a:lstStyle>
            <a:lvl1pPr>
              <a:defRPr sz="1000" b="0" i="0">
                <a:solidFill>
                  <a:srgbClr val="57AA3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// Dresden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455" y="6657716"/>
            <a:ext cx="2133600" cy="3319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8F9ECB-4A47-E642-BE91-D953809E07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64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11" y="1337446"/>
            <a:ext cx="5986451" cy="38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8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635710"/>
            <a:ext cx="9144000" cy="222290"/>
          </a:xfrm>
          <a:prstGeom prst="rect">
            <a:avLst/>
          </a:prstGeom>
          <a:solidFill>
            <a:srgbClr val="57A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" y="6680649"/>
            <a:ext cx="145601" cy="145601"/>
          </a:xfrm>
          <a:prstGeom prst="rect">
            <a:avLst/>
          </a:prstGeom>
        </p:spPr>
      </p:pic>
      <p:pic>
        <p:nvPicPr>
          <p:cNvPr id="9" name="Bild 8" descr="ptv_logo_ohneClaim_RGB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11" y="181127"/>
            <a:ext cx="1049457" cy="4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501" r:id="rId3"/>
    <p:sldLayoutId id="2147493479" r:id="rId4"/>
    <p:sldLayoutId id="2147493480" r:id="rId5"/>
    <p:sldLayoutId id="2147493502" r:id="rId6"/>
    <p:sldLayoutId id="2147493503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635710"/>
            <a:ext cx="9144000" cy="222290"/>
          </a:xfrm>
          <a:prstGeom prst="rect">
            <a:avLst/>
          </a:prstGeom>
          <a:solidFill>
            <a:srgbClr val="57A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" y="6680649"/>
            <a:ext cx="145601" cy="145601"/>
          </a:xfrm>
          <a:prstGeom prst="rect">
            <a:avLst/>
          </a:prstGeom>
        </p:spPr>
      </p:pic>
      <p:pic>
        <p:nvPicPr>
          <p:cNvPr id="9" name="Bild 8" descr="ptv_logo_ohneClaim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11" y="257178"/>
            <a:ext cx="2519458" cy="1058523"/>
          </a:xfrm>
          <a:prstGeom prst="rect">
            <a:avLst/>
          </a:prstGeom>
        </p:spPr>
      </p:pic>
      <p:pic>
        <p:nvPicPr>
          <p:cNvPr id="2" name="Bild 1" descr="ptv-ecke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7" y="2632853"/>
            <a:ext cx="347758" cy="3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7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6635710"/>
            <a:ext cx="9144000" cy="222290"/>
          </a:xfrm>
          <a:prstGeom prst="rect">
            <a:avLst/>
          </a:prstGeom>
          <a:solidFill>
            <a:srgbClr val="57A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" y="6680649"/>
            <a:ext cx="145601" cy="145601"/>
          </a:xfrm>
          <a:prstGeom prst="rect">
            <a:avLst/>
          </a:prstGeom>
        </p:spPr>
      </p:pic>
      <p:pic>
        <p:nvPicPr>
          <p:cNvPr id="13" name="Bild 8" descr="ptv_logo_ohneClaim_RGB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11" y="181127"/>
            <a:ext cx="1049457" cy="440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509" r:id="rId2"/>
    <p:sldLayoutId id="2147493510" r:id="rId3"/>
    <p:sldLayoutId id="2147493511" r:id="rId4"/>
    <p:sldLayoutId id="2147493512" r:id="rId5"/>
    <p:sldLayoutId id="2147493513" r:id="rId6"/>
    <p:sldLayoutId id="2147493514" r:id="rId7"/>
    <p:sldLayoutId id="2147493515" r:id="rId8"/>
    <p:sldLayoutId id="2147493516" r:id="rId9"/>
    <p:sldLayoutId id="2147493517" r:id="rId10"/>
    <p:sldLayoutId id="2147493518" r:id="rId11"/>
    <p:sldLayoutId id="2147493519" r:id="rId12"/>
    <p:sldLayoutId id="2147493520" r:id="rId13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1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9ECB-4A47-E642-BE91-D953809E0716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1030" name="Picture 6" descr="https://www.ptv-sachsen.de/files/2021/03/monatsprogramm-bild-aktuelles-1024x51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29315" r="50000" b="26864"/>
          <a:stretch/>
        </p:blipFill>
        <p:spPr bwMode="auto">
          <a:xfrm>
            <a:off x="2065734" y="2047164"/>
            <a:ext cx="5012533" cy="28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Das Leistungsangebot</a:t>
            </a:r>
            <a:endParaRPr lang="de-DE" sz="2600" dirty="0"/>
          </a:p>
        </p:txBody>
      </p:sp>
      <p:sp>
        <p:nvSpPr>
          <p:cNvPr id="11" name="Rechteck 10"/>
          <p:cNvSpPr/>
          <p:nvPr/>
        </p:nvSpPr>
        <p:spPr>
          <a:xfrm>
            <a:off x="609599" y="1321354"/>
            <a:ext cx="785503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b="1" u="sng" dirty="0" smtClean="0">
                <a:solidFill>
                  <a:srgbClr val="53544B"/>
                </a:solidFill>
              </a:rPr>
              <a:t>Betreuungsleistungen:</a:t>
            </a:r>
            <a:endParaRPr lang="de-DE" altLang="de-DE" sz="2000" b="1" u="sng" dirty="0">
              <a:solidFill>
                <a:srgbClr val="53544B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53544B"/>
                </a:solidFill>
              </a:rPr>
              <a:t>	die </a:t>
            </a:r>
            <a:r>
              <a:rPr lang="de-DE" altLang="de-DE" sz="2000" dirty="0" smtClean="0">
                <a:solidFill>
                  <a:srgbClr val="53544B"/>
                </a:solidFill>
              </a:rPr>
              <a:t>Bedarfsermittlung erfolgt i.d.R. mittels </a:t>
            </a:r>
            <a:r>
              <a:rPr lang="de-DE" alt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ITP</a:t>
            </a:r>
            <a:r>
              <a:rPr lang="de-DE" altLang="de-DE" sz="2000" dirty="0" smtClean="0">
                <a:solidFill>
                  <a:srgbClr val="53544B"/>
                </a:solidFill>
              </a:rPr>
              <a:t> durch den KSV Sachsen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53544B"/>
                </a:solidFill>
              </a:rPr>
              <a:t> </a:t>
            </a:r>
            <a:r>
              <a:rPr lang="de-DE" altLang="de-DE" sz="2000" dirty="0" smtClean="0">
                <a:solidFill>
                  <a:srgbClr val="53544B"/>
                </a:solidFill>
              </a:rPr>
              <a:t>Unterstützung entsprechend der persönlichen Ziele insbesondere in den Bereichen:</a:t>
            </a:r>
            <a:endParaRPr lang="de-DE" altLang="de-DE" sz="2000" dirty="0">
              <a:solidFill>
                <a:srgbClr val="53544B"/>
              </a:solidFill>
            </a:endParaRPr>
          </a:p>
          <a:p>
            <a:pPr marL="9017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2000" dirty="0">
                <a:solidFill>
                  <a:srgbClr val="53544B"/>
                </a:solidFill>
              </a:rPr>
              <a:t>Übergreifende persönliche Ziele</a:t>
            </a:r>
          </a:p>
          <a:p>
            <a:pPr marL="9017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2000" dirty="0" smtClean="0">
                <a:solidFill>
                  <a:srgbClr val="53544B"/>
                </a:solidFill>
              </a:rPr>
              <a:t>Selbstversorgung </a:t>
            </a:r>
            <a:r>
              <a:rPr lang="de-DE" altLang="de-DE" sz="2000" dirty="0">
                <a:solidFill>
                  <a:srgbClr val="53544B"/>
                </a:solidFill>
              </a:rPr>
              <a:t>/ Wohnen</a:t>
            </a:r>
          </a:p>
          <a:p>
            <a:pPr marL="9017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2000" dirty="0">
                <a:solidFill>
                  <a:srgbClr val="53544B"/>
                </a:solidFill>
              </a:rPr>
              <a:t>Arbeit / Beschäftigung / Tagesstruktur</a:t>
            </a:r>
          </a:p>
          <a:p>
            <a:pPr marL="9017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de-DE" altLang="de-DE" sz="2000" dirty="0">
                <a:solidFill>
                  <a:srgbClr val="53544B"/>
                </a:solidFill>
              </a:rPr>
              <a:t>Freizeit / persönliche Interessen / Teilhabe am gesellschaftlichen </a:t>
            </a:r>
            <a:r>
              <a:rPr lang="de-DE" altLang="de-DE" sz="2000" dirty="0" smtClean="0">
                <a:solidFill>
                  <a:srgbClr val="53544B"/>
                </a:solidFill>
              </a:rPr>
              <a:t>Leben</a:t>
            </a:r>
            <a:endParaRPr lang="de-DE" altLang="de-DE" sz="2000" dirty="0">
              <a:solidFill>
                <a:srgbClr val="5354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Die Klient*innen</a:t>
            </a:r>
            <a:endParaRPr lang="de-DE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F1DE"/>
              </a:clrFrom>
              <a:clrTo>
                <a:srgbClr val="EBF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9" y="1362298"/>
            <a:ext cx="7587363" cy="45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Die Klient*innen</a:t>
            </a:r>
            <a:endParaRPr lang="de-DE" sz="26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360914"/>
              </p:ext>
            </p:extLst>
          </p:nvPr>
        </p:nvGraphicFramePr>
        <p:xfrm>
          <a:off x="1" y="1005387"/>
          <a:ext cx="9143999" cy="562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6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Die Antragsteller*innen aus der Jugendhilfe</a:t>
            </a:r>
            <a:endParaRPr lang="de-DE" sz="2600" dirty="0"/>
          </a:p>
        </p:txBody>
      </p:sp>
      <p:sp>
        <p:nvSpPr>
          <p:cNvPr id="2" name="Rechteck 1"/>
          <p:cNvSpPr/>
          <p:nvPr/>
        </p:nvSpPr>
        <p:spPr>
          <a:xfrm>
            <a:off x="528906" y="1085505"/>
            <a:ext cx="299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u="sng" dirty="0"/>
              <a:t>Altersstruktur:</a:t>
            </a:r>
            <a:r>
              <a:rPr lang="de-DE" sz="2000" dirty="0"/>
              <a:t> </a:t>
            </a:r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unter </a:t>
            </a:r>
            <a:r>
              <a:rPr lang="de-DE" sz="2000" dirty="0"/>
              <a:t>18 (ab16) bis 20</a:t>
            </a:r>
          </a:p>
        </p:txBody>
      </p:sp>
      <p:sp>
        <p:nvSpPr>
          <p:cNvPr id="3" name="Rechteck 2"/>
          <p:cNvSpPr/>
          <p:nvPr/>
        </p:nvSpPr>
        <p:spPr>
          <a:xfrm>
            <a:off x="528906" y="2044343"/>
            <a:ext cx="7741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/>
              <a:t>Diagnosen: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Störung des Sozialverhaltens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Autismus-Spektrum-Störung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Persönlichkeitsstörungen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PTBS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Dissoziative Störungen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Depressive Störungen / Suizidalität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Suchtproblematik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Essstörungen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Entwicklungsrückstände / </a:t>
            </a:r>
            <a:r>
              <a:rPr lang="de-DE" sz="2000" dirty="0" smtClean="0"/>
              <a:t>Entwicklungsstörungen</a:t>
            </a:r>
            <a:endParaRPr lang="de-DE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Hyperkinetische Störungen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dirty="0"/>
              <a:t>Bindungsstörungen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2000" b="1" dirty="0"/>
              <a:t>fehlende Diagnostik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594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Die Problematik bei Übergängen aus der Jugendhilfe</a:t>
            </a:r>
            <a:endParaRPr lang="de-DE" sz="2600" dirty="0"/>
          </a:p>
        </p:txBody>
      </p:sp>
      <p:sp>
        <p:nvSpPr>
          <p:cNvPr id="8" name="Rechteck 7"/>
          <p:cNvSpPr/>
          <p:nvPr/>
        </p:nvSpPr>
        <p:spPr>
          <a:xfrm>
            <a:off x="528905" y="1617767"/>
            <a:ext cx="4836580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de-DE" sz="2800" dirty="0" smtClean="0"/>
              <a:t>Sicht der Klient*innen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de-DE" sz="2800" dirty="0" smtClean="0"/>
              <a:t>Sicht der Mitarbeiter*innen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de-DE" sz="2800" dirty="0" smtClean="0"/>
              <a:t>Ebene der Leistungsträger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558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06021" y="711374"/>
            <a:ext cx="8331959" cy="3519440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de-DE" sz="2800" dirty="0" smtClean="0"/>
              <a:t>Fragestellung: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>
                <a:effectLst/>
              </a:rPr>
              <a:t>„</a:t>
            </a:r>
            <a:r>
              <a:rPr lang="de-DE" altLang="de-DE" sz="2400" dirty="0">
                <a:effectLst/>
              </a:rPr>
              <a:t>Wie können </a:t>
            </a:r>
            <a:r>
              <a:rPr lang="de-DE" altLang="de-DE" sz="2400" dirty="0" smtClean="0">
                <a:effectLst/>
              </a:rPr>
              <a:t>wir die </a:t>
            </a:r>
            <a:r>
              <a:rPr lang="de-DE" altLang="de-DE" sz="2400" dirty="0">
                <a:effectLst/>
              </a:rPr>
              <a:t>Angebote und Leistungen aus </a:t>
            </a:r>
            <a:r>
              <a:rPr lang="de-DE" altLang="de-DE" sz="2400" dirty="0" smtClean="0">
                <a:effectLst/>
              </a:rPr>
              <a:t>den verschiedenen </a:t>
            </a:r>
            <a:r>
              <a:rPr lang="de-DE" altLang="de-DE" sz="2400" dirty="0">
                <a:effectLst/>
              </a:rPr>
              <a:t>Rechtskreisen </a:t>
            </a:r>
            <a:r>
              <a:rPr lang="de-DE" altLang="de-DE" sz="2400" dirty="0" smtClean="0">
                <a:effectLst/>
              </a:rPr>
              <a:t>… so </a:t>
            </a:r>
            <a:r>
              <a:rPr lang="de-DE" altLang="de-DE" sz="2400" dirty="0">
                <a:effectLst/>
              </a:rPr>
              <a:t>gestalten, dass für die </a:t>
            </a:r>
            <a:r>
              <a:rPr lang="de-DE" altLang="de-DE" sz="2400" dirty="0" smtClean="0">
                <a:effectLst/>
              </a:rPr>
              <a:t>Leistungsberechtigten keine </a:t>
            </a:r>
            <a:r>
              <a:rPr lang="de-DE" altLang="de-DE" sz="2400" dirty="0">
                <a:effectLst/>
              </a:rPr>
              <a:t>Brüche entstehen, sondern </a:t>
            </a:r>
            <a:r>
              <a:rPr lang="de-DE" altLang="de-DE" sz="2400" dirty="0" smtClean="0">
                <a:effectLst/>
              </a:rPr>
              <a:t>durchgängige Hilfen </a:t>
            </a:r>
            <a:r>
              <a:rPr lang="de-DE" altLang="de-DE" sz="2400" dirty="0">
                <a:effectLst/>
              </a:rPr>
              <a:t>ermöglicht werden?“</a:t>
            </a:r>
            <a:endParaRPr lang="de-DE" sz="2400" dirty="0">
              <a:effectLst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501264" y="3316385"/>
            <a:ext cx="5993951" cy="2950044"/>
            <a:chOff x="1501264" y="3316385"/>
            <a:chExt cx="5993951" cy="2950044"/>
          </a:xfrm>
        </p:grpSpPr>
        <p:sp>
          <p:nvSpPr>
            <p:cNvPr id="2" name="Pfeil nach rechts 1"/>
            <p:cNvSpPr/>
            <p:nvPr/>
          </p:nvSpPr>
          <p:spPr>
            <a:xfrm>
              <a:off x="1501264" y="3698519"/>
              <a:ext cx="2880000" cy="12240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Pfeil nach rechts 7"/>
            <p:cNvSpPr/>
            <p:nvPr/>
          </p:nvSpPr>
          <p:spPr>
            <a:xfrm>
              <a:off x="4615215" y="3698519"/>
              <a:ext cx="2880000" cy="12240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Ellipse 2"/>
            <p:cNvSpPr/>
            <p:nvPr/>
          </p:nvSpPr>
          <p:spPr>
            <a:xfrm>
              <a:off x="3398294" y="3316385"/>
              <a:ext cx="1980000" cy="1980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3841509" y="5343099"/>
              <a:ext cx="10935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de-DE" sz="5400" b="1" cap="none" spc="0" dirty="0" smtClean="0">
                  <a:ln w="1143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???</a:t>
              </a:r>
              <a:endParaRPr lang="de-DE" sz="5400" b="1" cap="none" spc="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3081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/>
        </p:nvSpPr>
        <p:spPr>
          <a:xfrm>
            <a:off x="2657890" y="4844676"/>
            <a:ext cx="3896436" cy="6027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7AA3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de-DE" sz="2400" dirty="0"/>
              <a:t>Kontaktinformationen</a:t>
            </a:r>
          </a:p>
        </p:txBody>
      </p:sp>
      <p:sp>
        <p:nvSpPr>
          <p:cNvPr id="3" name="Rechteck 2"/>
          <p:cNvSpPr/>
          <p:nvPr/>
        </p:nvSpPr>
        <p:spPr>
          <a:xfrm>
            <a:off x="1054271" y="5447394"/>
            <a:ext cx="6561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Anja Krell// 0351-4400312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//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krell@ptv-sachsen.de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352829" y="1468770"/>
            <a:ext cx="6438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>
                <a:solidFill>
                  <a:srgbClr val="57AA36"/>
                </a:solidFill>
              </a:rPr>
              <a:t>Vielen Dank für Ihre </a:t>
            </a:r>
          </a:p>
          <a:p>
            <a:pPr algn="ctr"/>
            <a:r>
              <a:rPr lang="de-DE" sz="4800" b="1" dirty="0">
                <a:solidFill>
                  <a:srgbClr val="57AA36"/>
                </a:solidFill>
              </a:rPr>
              <a:t>Aufmerksamkeit</a:t>
            </a:r>
          </a:p>
          <a:p>
            <a:pPr algn="ctr"/>
            <a:r>
              <a:rPr lang="de-DE" sz="4800" b="1" dirty="0">
                <a:solidFill>
                  <a:srgbClr val="57AA36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0670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5"/>
          <p:cNvSpPr>
            <a:spLocks noGrp="1"/>
          </p:cNvSpPr>
          <p:nvPr>
            <p:ph type="title"/>
          </p:nvPr>
        </p:nvSpPr>
        <p:spPr>
          <a:xfrm>
            <a:off x="1095145" y="4292969"/>
            <a:ext cx="7182215" cy="1411794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de-DE" altLang="de-DE" sz="2400" dirty="0" smtClean="0">
                <a:effectLst/>
              </a:rPr>
              <a:t>Thementisch:</a:t>
            </a:r>
            <a:br>
              <a:rPr lang="de-DE" altLang="de-DE" sz="2400" dirty="0" smtClean="0">
                <a:effectLst/>
              </a:rPr>
            </a:br>
            <a:r>
              <a:rPr lang="de-DE" altLang="de-DE" sz="2400" dirty="0" smtClean="0">
                <a:effectLst/>
              </a:rPr>
              <a:t>Wohnen- </a:t>
            </a:r>
            <a:r>
              <a:rPr lang="de-DE" altLang="de-DE" sz="2400" dirty="0">
                <a:effectLst/>
              </a:rPr>
              <a:t>und </a:t>
            </a:r>
            <a:r>
              <a:rPr lang="de-DE" altLang="de-DE" sz="2400" dirty="0" smtClean="0">
                <a:effectLst/>
              </a:rPr>
              <a:t>Betreuungsangebote</a:t>
            </a:r>
            <a:r>
              <a:rPr lang="de-DE" altLang="de-DE" sz="2400" dirty="0">
                <a:effectLst/>
              </a:rPr>
              <a:t/>
            </a:r>
            <a:br>
              <a:rPr lang="de-DE" altLang="de-DE" sz="2400" dirty="0">
                <a:effectLst/>
              </a:rPr>
            </a:br>
            <a:r>
              <a:rPr lang="de-DE" altLang="de-DE" sz="2400" dirty="0">
                <a:effectLst/>
              </a:rPr>
              <a:t>stationäre </a:t>
            </a:r>
            <a:r>
              <a:rPr lang="de-DE" altLang="de-DE" sz="2400" dirty="0" smtClean="0">
                <a:effectLst/>
              </a:rPr>
              <a:t>Unterstützungsangebote</a:t>
            </a:r>
            <a:endParaRPr lang="de-DE" sz="2400" dirty="0">
              <a:effectLst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3" name="Titel 5"/>
          <p:cNvSpPr txBox="1">
            <a:spLocks/>
          </p:cNvSpPr>
          <p:nvPr/>
        </p:nvSpPr>
        <p:spPr>
          <a:xfrm>
            <a:off x="1013257" y="1292182"/>
            <a:ext cx="7182215" cy="35664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7AA3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2800" dirty="0" smtClean="0">
                <a:effectLst/>
              </a:rPr>
              <a:t>FACHTAGUNG</a:t>
            </a:r>
            <a:r>
              <a:rPr lang="de-DE" altLang="de-DE" dirty="0" smtClean="0">
                <a:effectLst/>
              </a:rPr>
              <a:t/>
            </a:r>
            <a:br>
              <a:rPr lang="de-DE" altLang="de-DE" dirty="0" smtClean="0">
                <a:effectLst/>
              </a:rPr>
            </a:br>
            <a:r>
              <a:rPr lang="de-DE" altLang="de-DE" sz="2200" dirty="0" smtClean="0">
                <a:effectLst/>
              </a:rPr>
              <a:t>Landesverband Gemeindepsychiatrie Sachsen e. V.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2200" dirty="0" smtClean="0">
                <a:effectLst/>
              </a:rPr>
              <a:t/>
            </a:r>
            <a:br>
              <a:rPr lang="de-DE" altLang="de-DE" sz="2200" dirty="0" smtClean="0">
                <a:effectLst/>
              </a:rPr>
            </a:br>
            <a:r>
              <a:rPr lang="de-DE" altLang="de-DE" sz="2400" dirty="0" smtClean="0">
                <a:effectLst/>
              </a:rPr>
              <a:t>Zwischen Wunsch &amp; Wirklichkeit</a:t>
            </a:r>
            <a:br>
              <a:rPr lang="de-DE" altLang="de-DE" sz="2400" dirty="0" smtClean="0">
                <a:effectLst/>
              </a:rPr>
            </a:br>
            <a:r>
              <a:rPr lang="de-DE" altLang="de-DE" sz="2000" dirty="0" smtClean="0">
                <a:effectLst/>
              </a:rPr>
              <a:t>Übergänge von der Jugendhilfe</a:t>
            </a:r>
            <a:br>
              <a:rPr lang="de-DE" altLang="de-DE" sz="2000" dirty="0" smtClean="0">
                <a:effectLst/>
              </a:rPr>
            </a:br>
            <a:r>
              <a:rPr lang="de-DE" altLang="de-DE" sz="2000" dirty="0" smtClean="0">
                <a:effectLst/>
              </a:rPr>
              <a:t>zur Erwachsenenpsychiatrie</a:t>
            </a:r>
            <a:endParaRPr lang="de-DE" sz="200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5" y="5936779"/>
            <a:ext cx="2212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 smtClean="0"/>
              <a:t>Besondere Wohnform </a:t>
            </a:r>
            <a:br>
              <a:rPr lang="de-DE" altLang="de-DE" dirty="0" smtClean="0"/>
            </a:br>
            <a:r>
              <a:rPr lang="de-DE" altLang="de-DE" sz="2600" dirty="0" smtClean="0"/>
              <a:t>Die Sozialtherapeutische Wohnstätte</a:t>
            </a:r>
            <a:endParaRPr lang="de-DE" sz="2600" dirty="0"/>
          </a:p>
        </p:txBody>
      </p:sp>
      <p:pic>
        <p:nvPicPr>
          <p:cNvPr id="10" name="Bild 2" descr="altesdresden.de - Gabelsberger Straße 29 / Huttenstraße, Dresden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0" pressure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14089" b="40204"/>
          <a:stretch/>
        </p:blipFill>
        <p:spPr bwMode="auto">
          <a:xfrm>
            <a:off x="928048" y="1919486"/>
            <a:ext cx="3835021" cy="2300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Krell\Desktop\Unbenannt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552824"/>
            <a:ext cx="4076700" cy="247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Allgemeines</a:t>
            </a:r>
            <a:endParaRPr lang="de-DE" sz="2600" dirty="0"/>
          </a:p>
        </p:txBody>
      </p:sp>
      <p:sp>
        <p:nvSpPr>
          <p:cNvPr id="11" name="Rechteck 10"/>
          <p:cNvSpPr/>
          <p:nvPr/>
        </p:nvSpPr>
        <p:spPr>
          <a:xfrm>
            <a:off x="609599" y="1157578"/>
            <a:ext cx="78550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>
                <a:solidFill>
                  <a:srgbClr val="53544B"/>
                </a:solidFill>
              </a:rPr>
              <a:t>Die Wohnstätte bietet ein stationäres Angebot der </a:t>
            </a:r>
            <a:r>
              <a:rPr lang="de-DE" alt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Eingliederungshilfe </a:t>
            </a:r>
            <a:r>
              <a:rPr lang="de-DE" altLang="de-DE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nach SGB IX </a:t>
            </a:r>
            <a:r>
              <a:rPr lang="de-DE" altLang="de-DE" sz="2000" dirty="0" smtClean="0">
                <a:solidFill>
                  <a:srgbClr val="53544B"/>
                </a:solidFill>
              </a:rPr>
              <a:t>für </a:t>
            </a:r>
            <a:r>
              <a:rPr lang="de-DE" altLang="de-DE" sz="2000" dirty="0">
                <a:solidFill>
                  <a:srgbClr val="53544B"/>
                </a:solidFill>
              </a:rPr>
              <a:t>chronisch psychisch kranke </a:t>
            </a:r>
            <a:r>
              <a:rPr lang="de-DE" altLang="de-DE" sz="2000" dirty="0" smtClean="0">
                <a:solidFill>
                  <a:srgbClr val="53544B"/>
                </a:solidFill>
              </a:rPr>
              <a:t>Menschen, die mindestens 18 Jahre alt sind.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>
                <a:solidFill>
                  <a:srgbClr val="53544B"/>
                </a:solidFill>
              </a:rPr>
              <a:t/>
            </a:r>
            <a:br>
              <a:rPr lang="de-DE" altLang="de-DE" sz="2000" dirty="0">
                <a:solidFill>
                  <a:srgbClr val="53544B"/>
                </a:solidFill>
              </a:rPr>
            </a:br>
            <a:r>
              <a:rPr lang="de-DE" altLang="de-DE" sz="2000" dirty="0">
                <a:solidFill>
                  <a:srgbClr val="53544B"/>
                </a:solidFill>
              </a:rPr>
              <a:t>Ziel ist es, den </a:t>
            </a:r>
            <a:r>
              <a:rPr lang="de-DE" altLang="de-DE" sz="2000" dirty="0" smtClean="0">
                <a:solidFill>
                  <a:srgbClr val="53544B"/>
                </a:solidFill>
              </a:rPr>
              <a:t>Klient*innen </a:t>
            </a:r>
            <a:r>
              <a:rPr lang="de-DE" altLang="de-DE" sz="2000" dirty="0">
                <a:solidFill>
                  <a:srgbClr val="53544B"/>
                </a:solidFill>
              </a:rPr>
              <a:t>ein selbständiges und selbstbestimmtes Leben in der Gemeinde zu ermöglichen. </a:t>
            </a:r>
            <a:endParaRPr lang="de-DE" altLang="de-DE" sz="2000" dirty="0" smtClean="0">
              <a:solidFill>
                <a:srgbClr val="53544B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de-DE" altLang="de-DE" sz="2000" dirty="0">
              <a:solidFill>
                <a:srgbClr val="53544B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>
                <a:solidFill>
                  <a:srgbClr val="53544B"/>
                </a:solidFill>
              </a:rPr>
              <a:t>In der Wohnstätte des </a:t>
            </a:r>
            <a:r>
              <a:rPr lang="de-DE" altLang="de-DE" sz="2000" dirty="0" smtClean="0">
                <a:solidFill>
                  <a:srgbClr val="53544B"/>
                </a:solidFill>
              </a:rPr>
              <a:t>ptv Sachsen stehen </a:t>
            </a:r>
            <a:r>
              <a:rPr lang="de-DE" alt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36 Plätze </a:t>
            </a:r>
            <a:r>
              <a:rPr lang="de-DE" altLang="de-DE" sz="2000" dirty="0">
                <a:solidFill>
                  <a:srgbClr val="53544B"/>
                </a:solidFill>
              </a:rPr>
              <a:t>zur Verfügung</a:t>
            </a:r>
            <a:r>
              <a:rPr lang="de-DE" altLang="de-DE" sz="2000" dirty="0" smtClean="0">
                <a:solidFill>
                  <a:srgbClr val="53544B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>
                <a:solidFill>
                  <a:srgbClr val="53544B"/>
                </a:solidFill>
              </a:rPr>
              <a:t>Die Zimmer sind möbliert, bieten aber auch Platz für eigene </a:t>
            </a:r>
            <a:r>
              <a:rPr lang="de-DE" altLang="de-DE" sz="2000" dirty="0" smtClean="0">
                <a:solidFill>
                  <a:srgbClr val="53544B"/>
                </a:solidFill>
              </a:rPr>
              <a:t>Möbel und verfügen über einen </a:t>
            </a:r>
            <a:r>
              <a:rPr lang="de-DE" altLang="de-DE" sz="2000" dirty="0">
                <a:solidFill>
                  <a:srgbClr val="53544B"/>
                </a:solidFill>
              </a:rPr>
              <a:t>Telefon- und ein </a:t>
            </a:r>
            <a:r>
              <a:rPr lang="de-DE" altLang="de-DE" sz="2000" dirty="0" smtClean="0">
                <a:solidFill>
                  <a:srgbClr val="53544B"/>
                </a:solidFill>
              </a:rPr>
              <a:t>Kabelanschluss.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de-DE" altLang="de-DE" sz="2000" dirty="0">
              <a:solidFill>
                <a:srgbClr val="5354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Die Lage</a:t>
            </a:r>
            <a:endParaRPr lang="de-DE" sz="2600" dirty="0"/>
          </a:p>
        </p:txBody>
      </p:sp>
      <p:sp>
        <p:nvSpPr>
          <p:cNvPr id="11" name="Rechteck 10"/>
          <p:cNvSpPr/>
          <p:nvPr/>
        </p:nvSpPr>
        <p:spPr>
          <a:xfrm>
            <a:off x="609599" y="1157578"/>
            <a:ext cx="7855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rgbClr val="53544B"/>
                </a:solidFill>
              </a:rPr>
              <a:t>Die Wohnstätte befindet sich auf </a:t>
            </a:r>
            <a:r>
              <a:rPr lang="de-DE" altLang="de-DE" sz="2000" dirty="0" err="1" smtClean="0">
                <a:solidFill>
                  <a:srgbClr val="53544B"/>
                </a:solidFill>
              </a:rPr>
              <a:t>Gabelsberger</a:t>
            </a:r>
            <a:r>
              <a:rPr lang="de-DE" altLang="de-DE" sz="2000" dirty="0" smtClean="0">
                <a:solidFill>
                  <a:srgbClr val="53544B"/>
                </a:solidFill>
              </a:rPr>
              <a:t> Straße 27a-29 zentral in Dresden.</a:t>
            </a:r>
          </a:p>
          <a:p>
            <a:pPr>
              <a:spcBef>
                <a:spcPct val="0"/>
              </a:spcBef>
            </a:pPr>
            <a:endParaRPr lang="de-DE" altLang="de-DE" sz="2000" dirty="0" smtClean="0">
              <a:solidFill>
                <a:srgbClr val="53544B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41" t="29238" r="34526" b="12039"/>
          <a:stretch/>
        </p:blipFill>
        <p:spPr bwMode="auto">
          <a:xfrm>
            <a:off x="742586" y="2047165"/>
            <a:ext cx="5439849" cy="334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3963371" y="2476263"/>
            <a:ext cx="648000" cy="144194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2169999" y="5646017"/>
            <a:ext cx="6567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53544B"/>
                </a:solidFill>
              </a:rPr>
              <a:t>Kulturelle Einrichtungen, Einkaufsmöglichkeiten und medizinisch therapeutische Angebot </a:t>
            </a:r>
            <a:r>
              <a:rPr lang="de-DE" dirty="0">
                <a:solidFill>
                  <a:srgbClr val="53544B"/>
                </a:solidFill>
              </a:rPr>
              <a:t>sind gut zu erreichen</a:t>
            </a:r>
          </a:p>
        </p:txBody>
      </p:sp>
    </p:spTree>
    <p:extLst>
      <p:ext uri="{BB962C8B-B14F-4D97-AF65-F5344CB8AC3E}">
        <p14:creationId xmlns:p14="http://schemas.microsoft.com/office/powerpoint/2010/main" val="12588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Das Gebäude</a:t>
            </a:r>
            <a:endParaRPr lang="de-DE" sz="2600" dirty="0"/>
          </a:p>
        </p:txBody>
      </p:sp>
      <p:sp>
        <p:nvSpPr>
          <p:cNvPr id="11" name="Rechteck 10"/>
          <p:cNvSpPr/>
          <p:nvPr/>
        </p:nvSpPr>
        <p:spPr>
          <a:xfrm>
            <a:off x="457199" y="1516685"/>
            <a:ext cx="2788694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rgbClr val="53544B"/>
                </a:solidFill>
              </a:rPr>
              <a:t>Jede*r Klient*in hat ein eigenes Zimmer,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53" y="1512424"/>
            <a:ext cx="5392543" cy="47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168240" y="4263242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011990" y="5377544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902529" y="5616919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891524" y="5377544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781455" y="5616919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647092" y="5377544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588971" y="4284905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580945" y="2988625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289601" y="2062350"/>
            <a:ext cx="360000" cy="360000"/>
          </a:xfrm>
          <a:prstGeom prst="ellipse">
            <a:avLst/>
          </a:prstGeom>
          <a:solidFill>
            <a:srgbClr val="57AA3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57199" y="2205225"/>
            <a:ext cx="2788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rgbClr val="53544B"/>
                </a:solidFill>
              </a:rPr>
              <a:t>viele haben einen eigenen Balkon,</a:t>
            </a:r>
          </a:p>
          <a:p>
            <a:pPr>
              <a:spcBef>
                <a:spcPct val="0"/>
              </a:spcBef>
            </a:pPr>
            <a:endParaRPr lang="de-DE" altLang="de-DE" sz="2000" dirty="0" smtClean="0">
              <a:solidFill>
                <a:srgbClr val="53544B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57199" y="2893765"/>
            <a:ext cx="2788694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rgbClr val="53544B"/>
                </a:solidFill>
              </a:rPr>
              <a:t>manche haben ein eigenes Bad, </a:t>
            </a:r>
          </a:p>
          <a:p>
            <a:pPr>
              <a:spcBef>
                <a:spcPct val="0"/>
              </a:spcBef>
            </a:pPr>
            <a:endParaRPr lang="de-DE" altLang="de-DE" sz="2000" dirty="0" smtClean="0">
              <a:solidFill>
                <a:srgbClr val="53544B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57199" y="3582306"/>
            <a:ext cx="2788694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rgbClr val="53544B"/>
                </a:solidFill>
              </a:rPr>
              <a:t>einige teilen sich ein Bad.</a:t>
            </a:r>
          </a:p>
          <a:p>
            <a:pPr>
              <a:spcBef>
                <a:spcPct val="0"/>
              </a:spcBef>
            </a:pPr>
            <a:endParaRPr lang="de-DE" altLang="de-DE" sz="2000" dirty="0" smtClean="0">
              <a:solidFill>
                <a:srgbClr val="53544B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610099" y="4144313"/>
            <a:ext cx="106878" cy="3583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610099" y="5379198"/>
            <a:ext cx="106878" cy="3583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8360230" y="5377544"/>
            <a:ext cx="106878" cy="3583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8360230" y="4144313"/>
            <a:ext cx="106878" cy="3583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8360230" y="3070602"/>
            <a:ext cx="106878" cy="3583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8360230" y="2175213"/>
            <a:ext cx="106878" cy="3583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6614555" y="179317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7033455" y="3084298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7033455" y="445582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4841920" y="4443242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5045187" y="5257669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792246" y="5229694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55224" y="4696581"/>
            <a:ext cx="278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rgbClr val="53544B"/>
                </a:solidFill>
              </a:rPr>
              <a:t>Auf jeder Etage gibt es eine Küche</a:t>
            </a:r>
          </a:p>
        </p:txBody>
      </p:sp>
      <p:sp>
        <p:nvSpPr>
          <p:cNvPr id="43" name="Rechteck 42"/>
          <p:cNvSpPr/>
          <p:nvPr/>
        </p:nvSpPr>
        <p:spPr>
          <a:xfrm>
            <a:off x="453249" y="5371481"/>
            <a:ext cx="278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rgbClr val="53544B"/>
                </a:solidFill>
              </a:rPr>
              <a:t>und einen Gemeinschaftsraum.</a:t>
            </a:r>
          </a:p>
        </p:txBody>
      </p:sp>
      <p:sp>
        <p:nvSpPr>
          <p:cNvPr id="29" name="Rechteck 28"/>
          <p:cNvSpPr/>
          <p:nvPr/>
        </p:nvSpPr>
        <p:spPr>
          <a:xfrm>
            <a:off x="3859481" y="2628559"/>
            <a:ext cx="1269956" cy="11199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836323" y="1651220"/>
            <a:ext cx="1116000" cy="900000"/>
          </a:xfrm>
          <a:prstGeom prst="rect">
            <a:avLst/>
          </a:prstGeom>
          <a:noFill/>
          <a:ln w="76200">
            <a:solidFill>
              <a:srgbClr val="BC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1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/>
      <p:bldP spid="43" grpId="0"/>
      <p:bldP spid="29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/>
              <a:t>Das Gebäude</a:t>
            </a:r>
            <a:endParaRPr lang="de-DE" sz="2600" dirty="0"/>
          </a:p>
        </p:txBody>
      </p:sp>
      <p:sp>
        <p:nvSpPr>
          <p:cNvPr id="11" name="Rechteck 10"/>
          <p:cNvSpPr/>
          <p:nvPr/>
        </p:nvSpPr>
        <p:spPr>
          <a:xfrm>
            <a:off x="609599" y="1703498"/>
            <a:ext cx="7855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rgbClr val="53544B"/>
                </a:solidFill>
              </a:rPr>
              <a:t>Die vier Etagen der Wohnstätte sind WG-artig – bis 11 Personen – mit entsprechenden Aufgaben und Verantwortlichkeiten organisiert.</a:t>
            </a:r>
          </a:p>
          <a:p>
            <a:pPr>
              <a:spcBef>
                <a:spcPct val="0"/>
              </a:spcBef>
            </a:pPr>
            <a:endParaRPr lang="de-DE" altLang="de-DE" sz="2000" dirty="0" smtClean="0">
              <a:solidFill>
                <a:srgbClr val="53544B"/>
              </a:solidFill>
            </a:endParaRPr>
          </a:p>
        </p:txBody>
      </p:sp>
      <p:pic>
        <p:nvPicPr>
          <p:cNvPr id="10" name="Grafik 9" descr="P:\Organisatorisches\Öffentlichkeitsarbeit_Website_Flyer_etc\Werbung Infos Aushänge Jubiläen Jahresbericht etc\Fotos Homepage\GEDC01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8" y="2905688"/>
            <a:ext cx="8750325" cy="22531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hteck 11"/>
          <p:cNvSpPr/>
          <p:nvPr/>
        </p:nvSpPr>
        <p:spPr>
          <a:xfrm>
            <a:off x="4138650" y="5322433"/>
            <a:ext cx="4776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dirty="0" smtClean="0">
                <a:solidFill>
                  <a:srgbClr val="53544B"/>
                </a:solidFill>
              </a:rPr>
              <a:t>Gemeinschaftsraum auf einer Etage</a:t>
            </a:r>
          </a:p>
          <a:p>
            <a:pPr>
              <a:spcBef>
                <a:spcPct val="0"/>
              </a:spcBef>
            </a:pPr>
            <a:endParaRPr lang="de-DE" altLang="de-DE" dirty="0" smtClean="0">
              <a:solidFill>
                <a:srgbClr val="5354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Das Team</a:t>
            </a:r>
            <a:endParaRPr lang="de-DE" sz="2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09599" y="1362298"/>
            <a:ext cx="7855031" cy="4708981"/>
            <a:chOff x="609599" y="1512426"/>
            <a:chExt cx="7855031" cy="4708981"/>
          </a:xfrm>
        </p:grpSpPr>
        <p:sp>
          <p:nvSpPr>
            <p:cNvPr id="11" name="Rechteck 10"/>
            <p:cNvSpPr/>
            <p:nvPr/>
          </p:nvSpPr>
          <p:spPr>
            <a:xfrm>
              <a:off x="609599" y="1512426"/>
              <a:ext cx="785503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Ein Multiprofessionelles Team bestehend aus: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Heilerziehungspfleger*innen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Ergotherapeut*innen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Krankenschwestern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e-DE" altLang="de-DE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Sozialpädagog</a:t>
              </a: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*innen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Kunsttherapeutin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Nicht-Fachkräften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FSJ/</a:t>
              </a:r>
              <a:r>
                <a:rPr lang="de-DE" altLang="de-DE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BfD</a:t>
              </a: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und Praktikant*innen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 </a:t>
              </a:r>
              <a:r>
                <a:rPr lang="de-DE" altLang="de-DE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technischen </a:t>
              </a:r>
              <a:r>
                <a:rPr lang="de-DE" altLang="de-DE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Bereich: Reinigungskräfte und Hausmeister</a:t>
              </a:r>
              <a:endParaRPr lang="de-DE" altLang="de-DE" sz="2000" dirty="0" smtClean="0">
                <a:solidFill>
                  <a:srgbClr val="53544B"/>
                </a:soli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endParaRPr lang="de-DE" altLang="de-DE" sz="2000" dirty="0" smtClean="0">
                <a:solidFill>
                  <a:srgbClr val="53544B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71" y="2082060"/>
              <a:ext cx="2962275" cy="326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618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279825" y="6589476"/>
            <a:ext cx="2632364" cy="331932"/>
          </a:xfrm>
        </p:spPr>
        <p:txBody>
          <a:bodyPr/>
          <a:lstStyle/>
          <a:p>
            <a:pPr algn="ctr"/>
            <a:r>
              <a:rPr lang="de-DE" dirty="0" smtClean="0"/>
              <a:t>Anja Krell – ptv Sachsen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168F9ECB-4A47-E642-BE91-D953809E071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13343" cy="108766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600" dirty="0" smtClean="0"/>
              <a:t>Das Leistungsangebot</a:t>
            </a:r>
            <a:endParaRPr lang="de-DE" sz="2600" dirty="0"/>
          </a:p>
        </p:txBody>
      </p:sp>
      <p:sp>
        <p:nvSpPr>
          <p:cNvPr id="11" name="Rechteck 10"/>
          <p:cNvSpPr/>
          <p:nvPr/>
        </p:nvSpPr>
        <p:spPr>
          <a:xfrm>
            <a:off x="609599" y="1321354"/>
            <a:ext cx="78550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de-DE" altLang="de-DE" sz="2000" b="1" u="sng" dirty="0" smtClean="0">
                <a:solidFill>
                  <a:srgbClr val="53544B"/>
                </a:solidFill>
              </a:rPr>
              <a:t>Überlassung </a:t>
            </a:r>
            <a:r>
              <a:rPr lang="de-DE" altLang="de-DE" sz="2000" b="1" u="sng" dirty="0">
                <a:solidFill>
                  <a:srgbClr val="53544B"/>
                </a:solidFill>
              </a:rPr>
              <a:t>des </a:t>
            </a:r>
            <a:r>
              <a:rPr lang="de-DE" altLang="de-DE" sz="2000" b="1" u="sng" dirty="0" smtClean="0">
                <a:solidFill>
                  <a:srgbClr val="53544B"/>
                </a:solidFill>
              </a:rPr>
              <a:t>Wohnraums: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 smtClean="0">
                <a:solidFill>
                  <a:srgbClr val="53544B"/>
                </a:solidFill>
              </a:rPr>
              <a:t>	Für </a:t>
            </a:r>
            <a:r>
              <a:rPr lang="de-DE" altLang="de-DE" sz="2000" dirty="0">
                <a:solidFill>
                  <a:srgbClr val="53544B"/>
                </a:solidFill>
              </a:rPr>
              <a:t>die Kosten kommen die Klient*innen selbst </a:t>
            </a:r>
            <a:r>
              <a:rPr lang="de-DE" altLang="de-DE" sz="2000" dirty="0" smtClean="0">
                <a:solidFill>
                  <a:srgbClr val="53544B"/>
                </a:solidFill>
              </a:rPr>
              <a:t>auf, ggf. 	Direktzahlung durch den KSV oder Jobcenter.</a:t>
            </a:r>
            <a:endParaRPr lang="de-DE" altLang="de-DE" sz="2000" dirty="0">
              <a:solidFill>
                <a:srgbClr val="53544B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de-DE" altLang="de-DE" sz="2000" dirty="0" smtClean="0">
              <a:solidFill>
                <a:srgbClr val="53544B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 smtClean="0">
                <a:solidFill>
                  <a:srgbClr val="53544B"/>
                </a:solidFill>
              </a:rPr>
              <a:t>2. 	</a:t>
            </a:r>
            <a:r>
              <a:rPr lang="de-DE" altLang="de-DE" sz="2000" b="1" u="sng" dirty="0" smtClean="0">
                <a:solidFill>
                  <a:srgbClr val="53544B"/>
                </a:solidFill>
              </a:rPr>
              <a:t>Lebensmittel</a:t>
            </a:r>
            <a:r>
              <a:rPr lang="de-DE" altLang="de-DE" sz="2000" b="1" u="sng" dirty="0">
                <a:solidFill>
                  <a:srgbClr val="53544B"/>
                </a:solidFill>
              </a:rPr>
              <a:t>, Verbrauchsgüter und </a:t>
            </a:r>
            <a:r>
              <a:rPr lang="de-DE" altLang="de-DE" sz="2000" b="1" u="sng" dirty="0" smtClean="0">
                <a:solidFill>
                  <a:srgbClr val="53544B"/>
                </a:solidFill>
              </a:rPr>
              <a:t>Materialkosten: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 smtClean="0">
                <a:solidFill>
                  <a:srgbClr val="53544B"/>
                </a:solidFill>
              </a:rPr>
              <a:t>	Für die Kosten kommen die Klient*innen selbst auf.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endParaRPr lang="de-DE" altLang="de-DE" sz="2000" dirty="0" smtClean="0">
              <a:solidFill>
                <a:srgbClr val="53544B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 smtClean="0">
                <a:solidFill>
                  <a:srgbClr val="53544B"/>
                </a:solidFill>
              </a:rPr>
              <a:t>3. 	</a:t>
            </a:r>
            <a:r>
              <a:rPr lang="de-DE" altLang="de-DE" sz="2000" b="1" u="sng" dirty="0" smtClean="0">
                <a:solidFill>
                  <a:srgbClr val="53544B"/>
                </a:solidFill>
              </a:rPr>
              <a:t>Betreuungsleistungen:</a:t>
            </a:r>
            <a:endParaRPr lang="de-DE" altLang="de-DE" sz="2000" b="1" u="sng" dirty="0">
              <a:solidFill>
                <a:srgbClr val="53544B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000" dirty="0" smtClean="0">
                <a:solidFill>
                  <a:srgbClr val="53544B"/>
                </a:solidFill>
              </a:rPr>
              <a:t>	Kostenträger </a:t>
            </a:r>
            <a:r>
              <a:rPr lang="de-DE" altLang="de-DE" sz="2000" dirty="0">
                <a:solidFill>
                  <a:srgbClr val="53544B"/>
                </a:solidFill>
              </a:rPr>
              <a:t>für die Fachleistung ist in der Regel der </a:t>
            </a:r>
            <a:r>
              <a:rPr lang="de-DE" altLang="de-DE" sz="2000" dirty="0" smtClean="0">
                <a:solidFill>
                  <a:srgbClr val="53544B"/>
                </a:solidFill>
              </a:rPr>
              <a:t>	Kommunale </a:t>
            </a:r>
            <a:r>
              <a:rPr lang="de-DE" altLang="de-DE" sz="2000" dirty="0">
                <a:solidFill>
                  <a:srgbClr val="53544B"/>
                </a:solidFill>
              </a:rPr>
              <a:t>Sozialverband Sachsen. </a:t>
            </a:r>
            <a:endParaRPr lang="de-DE" altLang="de-DE" sz="2000" dirty="0" smtClean="0">
              <a:solidFill>
                <a:srgbClr val="5354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Nur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Ba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Ba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lipstream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sharepoint/v3/field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325</Words>
  <Application>Microsoft Office PowerPoint</Application>
  <PresentationFormat>Bildschirmpräsentation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1_Nur_Logo</vt:lpstr>
      <vt:lpstr>2_Basis</vt:lpstr>
      <vt:lpstr>3_Basis</vt:lpstr>
      <vt:lpstr>Slipstream</vt:lpstr>
      <vt:lpstr>PowerPoint-Präsentation</vt:lpstr>
      <vt:lpstr>Thementisch: Wohnen- und Betreuungsangebote stationäre Unterstützungsangebote</vt:lpstr>
      <vt:lpstr>Besondere Wohnform  Die Sozialtherapeutische Wohnstätte</vt:lpstr>
      <vt:lpstr>Allgemeines</vt:lpstr>
      <vt:lpstr>Die Lage</vt:lpstr>
      <vt:lpstr>Das Gebäude</vt:lpstr>
      <vt:lpstr>Das Gebäude</vt:lpstr>
      <vt:lpstr>Das Team</vt:lpstr>
      <vt:lpstr>Das Leistungsangebot</vt:lpstr>
      <vt:lpstr>Das Leistungsangebot</vt:lpstr>
      <vt:lpstr>Die Klient*innen</vt:lpstr>
      <vt:lpstr>Die Klient*innen</vt:lpstr>
      <vt:lpstr>Die Antragsteller*innen aus der Jugendhilfe</vt:lpstr>
      <vt:lpstr>Die Problematik bei Übergängen aus der Jugendhilfe</vt:lpstr>
      <vt:lpstr>Fragestellung:  „Wie können wir die Angebote und Leistungen aus den verschiedenen Rechtskreisen … so gestalten, dass für die Leistungsberechtigten keine Brüche entstehen, sondern durchgängige Hilfen ermöglicht werden?“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Anja Krell</cp:lastModifiedBy>
  <cp:revision>206</cp:revision>
  <cp:lastPrinted>2018-04-19T13:02:23Z</cp:lastPrinted>
  <dcterms:created xsi:type="dcterms:W3CDTF">2010-04-12T23:12:02Z</dcterms:created>
  <dcterms:modified xsi:type="dcterms:W3CDTF">2023-09-11T07:08:47Z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